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8"/>
  </p:notesMasterIdLst>
  <p:handoutMasterIdLst>
    <p:handoutMasterId r:id="rId129"/>
  </p:handoutMasterIdLst>
  <p:sldIdLst>
    <p:sldId id="292" r:id="rId2"/>
    <p:sldId id="306" r:id="rId3"/>
    <p:sldId id="375" r:id="rId4"/>
    <p:sldId id="343" r:id="rId5"/>
    <p:sldId id="342" r:id="rId6"/>
    <p:sldId id="405" r:id="rId7"/>
    <p:sldId id="404" r:id="rId8"/>
    <p:sldId id="376" r:id="rId9"/>
    <p:sldId id="444" r:id="rId10"/>
    <p:sldId id="377" r:id="rId11"/>
    <p:sldId id="412" r:id="rId12"/>
    <p:sldId id="442" r:id="rId13"/>
    <p:sldId id="443" r:id="rId14"/>
    <p:sldId id="440" r:id="rId15"/>
    <p:sldId id="441" r:id="rId16"/>
    <p:sldId id="445" r:id="rId17"/>
    <p:sldId id="378" r:id="rId18"/>
    <p:sldId id="379" r:id="rId19"/>
    <p:sldId id="380" r:id="rId20"/>
    <p:sldId id="381" r:id="rId21"/>
    <p:sldId id="382" r:id="rId22"/>
    <p:sldId id="383" r:id="rId23"/>
    <p:sldId id="392" r:id="rId24"/>
    <p:sldId id="393" r:id="rId25"/>
    <p:sldId id="394" r:id="rId26"/>
    <p:sldId id="419" r:id="rId27"/>
    <p:sldId id="446" r:id="rId28"/>
    <p:sldId id="447" r:id="rId29"/>
    <p:sldId id="395" r:id="rId30"/>
    <p:sldId id="449" r:id="rId31"/>
    <p:sldId id="450" r:id="rId32"/>
    <p:sldId id="451" r:id="rId33"/>
    <p:sldId id="452" r:id="rId34"/>
    <p:sldId id="453" r:id="rId35"/>
    <p:sldId id="448" r:id="rId36"/>
    <p:sldId id="396" r:id="rId37"/>
    <p:sldId id="455" r:id="rId38"/>
    <p:sldId id="456" r:id="rId39"/>
    <p:sldId id="458" r:id="rId40"/>
    <p:sldId id="459" r:id="rId41"/>
    <p:sldId id="460" r:id="rId42"/>
    <p:sldId id="415" r:id="rId43"/>
    <p:sldId id="454" r:id="rId44"/>
    <p:sldId id="397" r:id="rId45"/>
    <p:sldId id="439" r:id="rId46"/>
    <p:sldId id="436" r:id="rId47"/>
    <p:sldId id="437" r:id="rId48"/>
    <p:sldId id="438" r:id="rId49"/>
    <p:sldId id="424" r:id="rId50"/>
    <p:sldId id="425" r:id="rId51"/>
    <p:sldId id="433" r:id="rId52"/>
    <p:sldId id="432" r:id="rId53"/>
    <p:sldId id="431" r:id="rId54"/>
    <p:sldId id="427" r:id="rId55"/>
    <p:sldId id="429" r:id="rId56"/>
    <p:sldId id="430" r:id="rId57"/>
    <p:sldId id="434" r:id="rId58"/>
    <p:sldId id="428" r:id="rId59"/>
    <p:sldId id="435" r:id="rId60"/>
    <p:sldId id="398" r:id="rId61"/>
    <p:sldId id="399" r:id="rId62"/>
    <p:sldId id="300" r:id="rId63"/>
    <p:sldId id="408" r:id="rId64"/>
    <p:sldId id="345" r:id="rId65"/>
    <p:sldId id="301" r:id="rId66"/>
    <p:sldId id="406" r:id="rId67"/>
    <p:sldId id="407" r:id="rId68"/>
    <p:sldId id="304" r:id="rId69"/>
    <p:sldId id="305" r:id="rId70"/>
    <p:sldId id="307" r:id="rId71"/>
    <p:sldId id="409" r:id="rId72"/>
    <p:sldId id="346" r:id="rId73"/>
    <p:sldId id="302" r:id="rId74"/>
    <p:sldId id="410" r:id="rId75"/>
    <p:sldId id="309" r:id="rId76"/>
    <p:sldId id="308" r:id="rId77"/>
    <p:sldId id="303" r:id="rId78"/>
    <p:sldId id="311" r:id="rId79"/>
    <p:sldId id="457" r:id="rId80"/>
    <p:sldId id="411" r:id="rId81"/>
    <p:sldId id="420" r:id="rId82"/>
    <p:sldId id="372" r:id="rId83"/>
    <p:sldId id="416" r:id="rId84"/>
    <p:sldId id="313" r:id="rId85"/>
    <p:sldId id="314" r:id="rId86"/>
    <p:sldId id="315" r:id="rId87"/>
    <p:sldId id="316" r:id="rId88"/>
    <p:sldId id="371" r:id="rId89"/>
    <p:sldId id="417" r:id="rId90"/>
    <p:sldId id="418" r:id="rId91"/>
    <p:sldId id="317" r:id="rId92"/>
    <p:sldId id="421" r:id="rId93"/>
    <p:sldId id="322" r:id="rId94"/>
    <p:sldId id="348" r:id="rId95"/>
    <p:sldId id="335" r:id="rId96"/>
    <p:sldId id="330" r:id="rId97"/>
    <p:sldId id="331" r:id="rId98"/>
    <p:sldId id="333" r:id="rId99"/>
    <p:sldId id="334" r:id="rId100"/>
    <p:sldId id="325" r:id="rId101"/>
    <p:sldId id="326" r:id="rId102"/>
    <p:sldId id="422" r:id="rId103"/>
    <p:sldId id="327" r:id="rId104"/>
    <p:sldId id="332" r:id="rId105"/>
    <p:sldId id="423" r:id="rId106"/>
    <p:sldId id="359" r:id="rId107"/>
    <p:sldId id="360" r:id="rId108"/>
    <p:sldId id="361" r:id="rId109"/>
    <p:sldId id="461" r:id="rId110"/>
    <p:sldId id="462" r:id="rId111"/>
    <p:sldId id="362" r:id="rId112"/>
    <p:sldId id="336" r:id="rId113"/>
    <p:sldId id="337" r:id="rId114"/>
    <p:sldId id="350" r:id="rId115"/>
    <p:sldId id="468" r:id="rId116"/>
    <p:sldId id="469" r:id="rId117"/>
    <p:sldId id="356" r:id="rId118"/>
    <p:sldId id="344" r:id="rId119"/>
    <p:sldId id="373" r:id="rId120"/>
    <p:sldId id="400" r:id="rId121"/>
    <p:sldId id="401" r:id="rId122"/>
    <p:sldId id="467" r:id="rId123"/>
    <p:sldId id="402" r:id="rId124"/>
    <p:sldId id="465" r:id="rId125"/>
    <p:sldId id="463" r:id="rId126"/>
    <p:sldId id="466" r:id="rId12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8000"/>
    <a:srgbClr val="FFFF00"/>
    <a:srgbClr val="0066FF"/>
    <a:srgbClr val="FF3399"/>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8" autoAdjust="0"/>
    <p:restoredTop sz="86348" autoAdjust="0"/>
  </p:normalViewPr>
  <p:slideViewPr>
    <p:cSldViewPr>
      <p:cViewPr>
        <p:scale>
          <a:sx n="68" d="100"/>
          <a:sy n="68" d="100"/>
        </p:scale>
        <p:origin x="-93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3414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3414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3414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9DB60B9C-5B99-4353-BB39-01A1E50EA709}" type="slidenum">
              <a:rPr lang="en-US"/>
              <a:pPr>
                <a:defRPr/>
              </a:pPr>
              <a:t>‹#›</a:t>
            </a:fld>
            <a:endParaRPr lang="en-US"/>
          </a:p>
        </p:txBody>
      </p:sp>
    </p:spTree>
    <p:extLst>
      <p:ext uri="{BB962C8B-B14F-4D97-AF65-F5344CB8AC3E}">
        <p14:creationId xmlns:p14="http://schemas.microsoft.com/office/powerpoint/2010/main" val="10119445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270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809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270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71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271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A9F5985C-4B3B-44CB-B6AE-E97226996722}" type="slidenum">
              <a:rPr lang="en-US"/>
              <a:pPr>
                <a:defRPr/>
              </a:pPr>
              <a:t>‹#›</a:t>
            </a:fld>
            <a:endParaRPr lang="en-US"/>
          </a:p>
        </p:txBody>
      </p:sp>
    </p:spTree>
    <p:extLst>
      <p:ext uri="{BB962C8B-B14F-4D97-AF65-F5344CB8AC3E}">
        <p14:creationId xmlns:p14="http://schemas.microsoft.com/office/powerpoint/2010/main" val="14474216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05BB6AB-E738-431B-9F98-83829681ECF7}" type="slidenum">
              <a:rPr lang="en-US" altLang="en-US" sz="1200" smtClean="0"/>
              <a:pPr eaLnBrk="1" hangingPunct="1"/>
              <a:t>1</a:t>
            </a:fld>
            <a:endParaRPr lang="en-US" altLang="en-US" sz="1200"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2937240-8AA3-49C3-BA6A-940139E07E2C}" type="slidenum">
              <a:rPr lang="es-ES_tradnl" altLang="en-US" smtClean="0"/>
              <a:pPr eaLnBrk="1" hangingPunct="1">
                <a:spcBef>
                  <a:spcPct val="0"/>
                </a:spcBef>
              </a:pPr>
              <a:t>12</a:t>
            </a:fld>
            <a:endParaRPr lang="es-ES_tradnl" alt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Adaptado de Beebe and Bates 1955</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28C4636-3011-4A5D-A9D5-34D51EE64739}" type="slidenum">
              <a:rPr lang="es-ES_tradnl" altLang="en-US" smtClean="0"/>
              <a:pPr eaLnBrk="1" hangingPunct="1">
                <a:spcBef>
                  <a:spcPct val="0"/>
                </a:spcBef>
              </a:pPr>
              <a:t>13</a:t>
            </a:fld>
            <a:endParaRPr lang="es-ES_tradnl" alt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Adaptado de Beebe and Bates 1955</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9C9FA74-9370-48A2-8343-290437A4747F}" type="slidenum">
              <a:rPr lang="en-US" altLang="en-US" sz="1200" smtClean="0"/>
              <a:pPr eaLnBrk="1" hangingPunct="1"/>
              <a:t>17</a:t>
            </a:fld>
            <a:endParaRPr lang="en-US" altLang="en-US" sz="1200"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CBAAB42-1C3D-4D4B-98B0-A8AF8CD1DAA8}" type="slidenum">
              <a:rPr lang="en-US" altLang="en-US" sz="1200" smtClean="0"/>
              <a:pPr eaLnBrk="1" hangingPunct="1"/>
              <a:t>20</a:t>
            </a:fld>
            <a:endParaRPr lang="en-US" altLang="en-US" sz="1200"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http://www.tornadochaser.net/cape.html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B66A81C-428D-4155-96D5-A3FEBA6AC791}" type="slidenum">
              <a:rPr lang="en-US" altLang="en-US" sz="1200" smtClean="0"/>
              <a:pPr eaLnBrk="1" hangingPunct="1"/>
              <a:t>21</a:t>
            </a:fld>
            <a:endParaRPr lang="en-US" altLang="en-US" sz="1200"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El área positiva en la curva termodinámica nos muestra el potencial de una parcela de aire a ascender, mientras mayor esta área, y mientras mas baja se encuentre, mejor potencial.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0E21E38-6A08-4CE5-AECA-FAB3962304A5}" type="slidenum">
              <a:rPr lang="en-US" altLang="en-US" sz="1200" smtClean="0"/>
              <a:pPr eaLnBrk="1" hangingPunct="1"/>
              <a:t>29</a:t>
            </a:fld>
            <a:endParaRPr lang="en-US" altLang="en-US" sz="1200"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pPr>
              <a:defRPr/>
            </a:pPr>
            <a:fld id="{A9F5985C-4B3B-44CB-B6AE-E97226996722}" type="slidenum">
              <a:rPr lang="en-US" smtClean="0"/>
              <a:pPr>
                <a:defRPr/>
              </a:pPr>
              <a:t>30</a:t>
            </a:fld>
            <a:endParaRPr lang="en-US"/>
          </a:p>
        </p:txBody>
      </p:sp>
    </p:spTree>
    <p:extLst>
      <p:ext uri="{BB962C8B-B14F-4D97-AF65-F5344CB8AC3E}">
        <p14:creationId xmlns:p14="http://schemas.microsoft.com/office/powerpoint/2010/main" val="3666294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13530" eaLnBrk="0" hangingPunct="0">
              <a:spcBef>
                <a:spcPct val="30000"/>
              </a:spcBef>
              <a:defRPr sz="1200">
                <a:solidFill>
                  <a:schemeClr val="tx1"/>
                </a:solidFill>
                <a:latin typeface="Times New Roman" pitchFamily="18" charset="0"/>
              </a:defRPr>
            </a:lvl1pPr>
            <a:lvl2pPr marL="729577" indent="-280607" algn="l" defTabSz="913530" eaLnBrk="0" hangingPunct="0">
              <a:spcBef>
                <a:spcPct val="30000"/>
              </a:spcBef>
              <a:defRPr sz="1200">
                <a:solidFill>
                  <a:schemeClr val="tx1"/>
                </a:solidFill>
                <a:latin typeface="Times New Roman" pitchFamily="18" charset="0"/>
              </a:defRPr>
            </a:lvl2pPr>
            <a:lvl3pPr marL="1122426" indent="-224485" algn="l" defTabSz="913530" eaLnBrk="0" hangingPunct="0">
              <a:spcBef>
                <a:spcPct val="30000"/>
              </a:spcBef>
              <a:defRPr sz="1200">
                <a:solidFill>
                  <a:schemeClr val="tx1"/>
                </a:solidFill>
                <a:latin typeface="Times New Roman" pitchFamily="18" charset="0"/>
              </a:defRPr>
            </a:lvl3pPr>
            <a:lvl4pPr marL="1571396" indent="-224485" algn="l" defTabSz="913530" eaLnBrk="0" hangingPunct="0">
              <a:spcBef>
                <a:spcPct val="30000"/>
              </a:spcBef>
              <a:defRPr sz="1200">
                <a:solidFill>
                  <a:schemeClr val="tx1"/>
                </a:solidFill>
                <a:latin typeface="Times New Roman" pitchFamily="18" charset="0"/>
              </a:defRPr>
            </a:lvl4pPr>
            <a:lvl5pPr marL="2020367" indent="-224485" algn="l" defTabSz="913530" eaLnBrk="0" hangingPunct="0">
              <a:spcBef>
                <a:spcPct val="30000"/>
              </a:spcBef>
              <a:defRPr sz="1200">
                <a:solidFill>
                  <a:schemeClr val="tx1"/>
                </a:solidFill>
                <a:latin typeface="Times New Roman" pitchFamily="18" charset="0"/>
              </a:defRPr>
            </a:lvl5pPr>
            <a:lvl6pPr marL="2469337" indent="-224485" defTabSz="913530" eaLnBrk="0" fontAlgn="base" hangingPunct="0">
              <a:spcBef>
                <a:spcPct val="30000"/>
              </a:spcBef>
              <a:spcAft>
                <a:spcPct val="0"/>
              </a:spcAft>
              <a:defRPr sz="1200">
                <a:solidFill>
                  <a:schemeClr val="tx1"/>
                </a:solidFill>
                <a:latin typeface="Times New Roman" pitchFamily="18" charset="0"/>
              </a:defRPr>
            </a:lvl6pPr>
            <a:lvl7pPr marL="2918308" indent="-224485" defTabSz="913530" eaLnBrk="0" fontAlgn="base" hangingPunct="0">
              <a:spcBef>
                <a:spcPct val="30000"/>
              </a:spcBef>
              <a:spcAft>
                <a:spcPct val="0"/>
              </a:spcAft>
              <a:defRPr sz="1200">
                <a:solidFill>
                  <a:schemeClr val="tx1"/>
                </a:solidFill>
                <a:latin typeface="Times New Roman" pitchFamily="18" charset="0"/>
              </a:defRPr>
            </a:lvl7pPr>
            <a:lvl8pPr marL="3367278" indent="-224485" defTabSz="913530" eaLnBrk="0" fontAlgn="base" hangingPunct="0">
              <a:spcBef>
                <a:spcPct val="30000"/>
              </a:spcBef>
              <a:spcAft>
                <a:spcPct val="0"/>
              </a:spcAft>
              <a:defRPr sz="1200">
                <a:solidFill>
                  <a:schemeClr val="tx1"/>
                </a:solidFill>
                <a:latin typeface="Times New Roman" pitchFamily="18" charset="0"/>
              </a:defRPr>
            </a:lvl8pPr>
            <a:lvl9pPr marL="3816248" indent="-224485" defTabSz="91353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F89DEFB1-1E07-418D-8448-E292F61882D6}" type="slidenum">
              <a:rPr lang="es-ES" altLang="en-US" smtClean="0"/>
              <a:pPr algn="r" eaLnBrk="1" hangingPunct="1">
                <a:spcBef>
                  <a:spcPct val="0"/>
                </a:spcBef>
              </a:pPr>
              <a:t>34</a:t>
            </a:fld>
            <a:endParaRPr lang="es-ES" alt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20FDD65-7D85-41BA-A6D8-D644359ECC34}" type="slidenum">
              <a:rPr lang="en-US" altLang="en-US" sz="1200" smtClean="0"/>
              <a:pPr eaLnBrk="1" hangingPunct="1"/>
              <a:t>36</a:t>
            </a:fld>
            <a:endParaRPr lang="en-US" altLang="en-US" sz="1200"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E85665F-1E7E-4523-A5B6-3B2CE09828A9}" type="slidenum">
              <a:rPr lang="en-US" altLang="en-US" sz="1200" smtClean="0"/>
              <a:pPr eaLnBrk="1" hangingPunct="1"/>
              <a:t>37</a:t>
            </a:fld>
            <a:endParaRPr lang="en-US" altLang="en-US" sz="1200"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2E2A45E-9D21-4410-938D-69628DACE319}" type="slidenum">
              <a:rPr lang="en-US" altLang="en-US" sz="1200" smtClean="0"/>
              <a:pPr eaLnBrk="1" hangingPunct="1"/>
              <a:t>2</a:t>
            </a:fld>
            <a:endParaRPr lang="en-US" altLang="en-US" sz="1200"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A48759C-929D-456A-A098-0226FB975BCF}" type="slidenum">
              <a:rPr lang="en-US" altLang="en-US" sz="1200" smtClean="0"/>
              <a:pPr eaLnBrk="1" hangingPunct="1"/>
              <a:t>39</a:t>
            </a:fld>
            <a:endParaRPr lang="en-US" altLang="en-US" sz="1200"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25D9933-41D4-4D4E-95C7-D7E568EB846C}" type="slidenum">
              <a:rPr lang="en-US" altLang="en-US" sz="1200" smtClean="0"/>
              <a:pPr eaLnBrk="1" hangingPunct="1"/>
              <a:t>40</a:t>
            </a:fld>
            <a:endParaRPr lang="en-US" altLang="en-US" sz="1200"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BC9E03-4607-4E1E-99B5-13B42A38A1D4}" type="slidenum">
              <a:rPr lang="en-US" altLang="en-US"/>
              <a:pPr/>
              <a:t>42</a:t>
            </a:fld>
            <a:endParaRPr lang="en-US" altLang="en-US"/>
          </a:p>
        </p:txBody>
      </p:sp>
      <p:sp>
        <p:nvSpPr>
          <p:cNvPr id="54274" name="Rectangle 2"/>
          <p:cNvSpPr>
            <a:spLocks noGrp="1" noRot="1" noChangeAspect="1" noChangeArrowheads="1" noTextEdit="1"/>
          </p:cNvSpPr>
          <p:nvPr>
            <p:ph type="sldImg"/>
          </p:nvPr>
        </p:nvSpPr>
        <p:spPr>
          <a:xfrm>
            <a:off x="1150938" y="692150"/>
            <a:ext cx="4556125" cy="3416300"/>
          </a:xfrm>
          <a:ln/>
        </p:spPr>
      </p:sp>
      <p:sp>
        <p:nvSpPr>
          <p:cNvPr id="54275" name="Rectangle 3"/>
          <p:cNvSpPr>
            <a:spLocks noGrp="1" noChangeArrowheads="1"/>
          </p:cNvSpPr>
          <p:nvPr>
            <p:ph type="body" idx="1"/>
          </p:nvPr>
        </p:nvSpPr>
        <p:spPr/>
        <p:txBody>
          <a:bodyPr/>
          <a:lstStyle/>
          <a:p>
            <a:r>
              <a:rPr lang="es-ES_tradnl" altLang="en-US"/>
              <a:t>La imagen de satélite muestra un área de nubosidad con temperatura de los topes entre los 10 y 0C, sugiriendo que son nubes de topes bajos y posiblemente convección llana.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B2E4296-3FAE-48D5-B4F8-51F352367EFC}" type="slidenum">
              <a:rPr lang="en-US" altLang="en-US" sz="1200" smtClean="0"/>
              <a:pPr eaLnBrk="1" hangingPunct="1"/>
              <a:t>44</a:t>
            </a:fld>
            <a:endParaRPr lang="en-US" altLang="en-US" sz="1200"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3C43B29-2B44-4253-8121-149C2061C95A}" type="slidenum">
              <a:rPr lang="en-US" altLang="en-US" sz="1200" smtClean="0"/>
              <a:pPr eaLnBrk="1" hangingPunct="1"/>
              <a:t>46</a:t>
            </a:fld>
            <a:endParaRPr lang="en-US" altLang="en-US" sz="1200"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BA70DC-96DB-4040-B669-3806EE577776}" type="slidenum">
              <a:rPr lang="en-US" altLang="en-US" sz="1200" smtClean="0"/>
              <a:pPr eaLnBrk="1" hangingPunct="1"/>
              <a:t>48</a:t>
            </a:fld>
            <a:endParaRPr lang="en-US" altLang="en-US" sz="1200"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586F763-E3BB-4293-9024-5FDC6211C1C7}" type="slidenum">
              <a:rPr lang="en-US" altLang="en-US" sz="1200" smtClean="0"/>
              <a:pPr eaLnBrk="1" hangingPunct="1"/>
              <a:t>49</a:t>
            </a:fld>
            <a:endParaRPr lang="en-US" alt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890711E-74B3-4606-8838-DDA416153C6A}" type="slidenum">
              <a:rPr lang="en-US" altLang="en-US" sz="1200" smtClean="0"/>
              <a:pPr eaLnBrk="1" hangingPunct="1"/>
              <a:t>53</a:t>
            </a:fld>
            <a:endParaRPr lang="en-US" altLang="en-US" sz="1200"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33FD93-52B2-441E-9301-4625B3D9ED48}" type="slidenum">
              <a:rPr lang="es-ES_tradnl" altLang="en-US"/>
              <a:pPr/>
              <a:t>56</a:t>
            </a:fld>
            <a:endParaRPr lang="es-ES_tradnl" altLang="en-US"/>
          </a:p>
        </p:txBody>
      </p:sp>
      <p:sp>
        <p:nvSpPr>
          <p:cNvPr id="49154" name="Rectangle 2"/>
          <p:cNvSpPr>
            <a:spLocks noGrp="1" noRot="1" noChangeAspect="1" noChangeArrowheads="1" noTextEdit="1"/>
          </p:cNvSpPr>
          <p:nvPr>
            <p:ph type="sldImg"/>
          </p:nvPr>
        </p:nvSpPr>
        <p:spPr>
          <a:xfrm>
            <a:off x="1152525" y="693738"/>
            <a:ext cx="4552950" cy="3414712"/>
          </a:xfrm>
          <a:ln/>
        </p:spPr>
      </p:sp>
      <p:sp>
        <p:nvSpPr>
          <p:cNvPr id="49155" name="Rectangle 3"/>
          <p:cNvSpPr>
            <a:spLocks noGrp="1" noChangeArrowheads="1"/>
          </p:cNvSpPr>
          <p:nvPr>
            <p:ph type="body" idx="1"/>
          </p:nvPr>
        </p:nvSpPr>
        <p:spPr>
          <a:xfrm>
            <a:off x="914400" y="4341813"/>
            <a:ext cx="5029200" cy="4114800"/>
          </a:xfrm>
        </p:spPr>
        <p:txBody>
          <a:bodyPr/>
          <a:lstStyle/>
          <a:p>
            <a:r>
              <a:rPr lang="en-US" altLang="en-US"/>
              <a:t>Advanced Lightning Detection Finder (ALDF) </a:t>
            </a:r>
            <a:r>
              <a:rPr lang="es-ES_tradnl" altLang="en-US"/>
              <a:t>Detector magnético de descargas eléctricas.  Este es uno de 130 detectores en una red que cubre todos los E.E.U.U.  Cada detector estima la distancia hacia una descarga eléctrica detectada.  La posición final es determinada por medio de triangulación.  Cada uno de estos censores pueden detectar rayos de nube a tierra a una distancia de 400Km.  Detecta un 90% de todos los rayos de nube a tierra en un radio de 100Km.</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194230-75BA-449B-AB7F-3B5514BD3AAE}" type="slidenum">
              <a:rPr lang="es-ES_tradnl" altLang="en-US"/>
              <a:pPr/>
              <a:t>57</a:t>
            </a:fld>
            <a:endParaRPr lang="es-ES_tradnl" altLang="en-US"/>
          </a:p>
        </p:txBody>
      </p:sp>
      <p:sp>
        <p:nvSpPr>
          <p:cNvPr id="57346" name="Rectangle 2"/>
          <p:cNvSpPr>
            <a:spLocks noGrp="1" noRot="1" noChangeAspect="1" noChangeArrowheads="1" noTextEdit="1"/>
          </p:cNvSpPr>
          <p:nvPr>
            <p:ph type="sldImg"/>
          </p:nvPr>
        </p:nvSpPr>
        <p:spPr>
          <a:xfrm>
            <a:off x="1152525" y="693738"/>
            <a:ext cx="4552950" cy="3414712"/>
          </a:xfrm>
          <a:ln/>
        </p:spPr>
      </p:sp>
      <p:sp>
        <p:nvSpPr>
          <p:cNvPr id="57347" name="Rectangle 3"/>
          <p:cNvSpPr>
            <a:spLocks noGrp="1" noChangeArrowheads="1"/>
          </p:cNvSpPr>
          <p:nvPr>
            <p:ph type="body" idx="1"/>
          </p:nvPr>
        </p:nvSpPr>
        <p:spPr>
          <a:xfrm>
            <a:off x="914400" y="4341813"/>
            <a:ext cx="5029200" cy="4114800"/>
          </a:xfrm>
        </p:spPr>
        <p:txBody>
          <a:bodyPr/>
          <a:lstStyle/>
          <a:p>
            <a:r>
              <a:rPr lang="es-ES_tradnl" altLang="en-US"/>
              <a:t>Esta es una imagen capturada en noviembre 30, 1997, cuando el satélite originalmente empezó operaciones.  Lo importante de esta imagen es el entender que no toda nube produce relámpagos/rayos.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90ABE12-5F4F-40EA-A352-1AE9380AF36C}" type="slidenum">
              <a:rPr lang="en-US" altLang="en-US" sz="1200" smtClean="0"/>
              <a:pPr eaLnBrk="1" hangingPunct="1"/>
              <a:t>3</a:t>
            </a:fld>
            <a:endParaRPr lang="en-US" altLang="en-US" sz="1200"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01DC6F-A482-4651-84BE-6426546B3F9D}" type="slidenum">
              <a:rPr lang="en-US" altLang="en-US" sz="1200" smtClean="0"/>
              <a:pPr eaLnBrk="1" hangingPunct="1"/>
              <a:t>60</a:t>
            </a:fld>
            <a:endParaRPr lang="en-US" altLang="en-US" sz="1200"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6853D61-1320-4EB2-8CCE-3284D750ED02}" type="slidenum">
              <a:rPr lang="en-US" altLang="en-US" sz="1200" smtClean="0"/>
              <a:pPr eaLnBrk="1" hangingPunct="1"/>
              <a:t>61</a:t>
            </a:fld>
            <a:endParaRPr lang="en-US" altLang="en-US" sz="1200"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58768CC-9FD3-4098-94DF-4FE5C1DF1D89}" type="slidenum">
              <a:rPr lang="en-US" altLang="en-US" sz="1200" smtClean="0"/>
              <a:pPr eaLnBrk="1" hangingPunct="1"/>
              <a:t>62</a:t>
            </a:fld>
            <a:endParaRPr lang="en-US" altLang="en-US" sz="1200"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9124F5D-1DCB-4133-8960-633C269ED0A5}" type="slidenum">
              <a:rPr lang="en-US" altLang="en-US" sz="1200" smtClean="0"/>
              <a:pPr eaLnBrk="1" hangingPunct="1"/>
              <a:t>65</a:t>
            </a:fld>
            <a:endParaRPr lang="en-US" altLang="en-US" sz="1200"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s-ES_tradnl" alt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5C388F4-7E10-4C2E-97D0-A4AB11E95C7C}" type="slidenum">
              <a:rPr lang="es-ES_tradnl" altLang="en-US" smtClean="0"/>
              <a:pPr eaLnBrk="1" hangingPunct="1">
                <a:spcBef>
                  <a:spcPct val="0"/>
                </a:spcBef>
              </a:pPr>
              <a:t>66</a:t>
            </a:fld>
            <a:endParaRPr lang="es-ES_tradnl" alt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r>
              <a:rPr lang="es-ES_tradnl" altLang="en-US" smtClean="0"/>
              <a:t>Aquí vemos una representación conceptual de un jet ideal en el Hemisferio Sur.  La entrada izquierda y la salida derecha son divergentes, mientras que la entrada derecha y la salida izquierda son convergentes.  Note que las áreas de divergencia y convergencia con relación a la entrada y la salida de la corriente en chorro son lo opuesto/inverso a lo que se observa en corrientes en chorro en el hemisferio norte.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3C9F64-863F-4F39-A8BD-F107AB20F6E0}" type="slidenum">
              <a:rPr lang="en-US" altLang="en-US" sz="1200" smtClean="0"/>
              <a:pPr eaLnBrk="1" hangingPunct="1"/>
              <a:t>68</a:t>
            </a:fld>
            <a:endParaRPr lang="en-US" altLang="en-US" sz="1200"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A48759C-929D-456A-A098-0226FB975BCF}" type="slidenum">
              <a:rPr lang="en-US" altLang="en-US" sz="1200" smtClean="0"/>
              <a:pPr eaLnBrk="1" hangingPunct="1"/>
              <a:t>69</a:t>
            </a:fld>
            <a:endParaRPr lang="en-US" altLang="en-US" sz="1200"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65D9DC4-3966-4DAE-AAA9-062FB338F44A}" type="slidenum">
              <a:rPr lang="en-US" altLang="en-US" sz="1200" smtClean="0"/>
              <a:pPr eaLnBrk="1" hangingPunct="1"/>
              <a:t>70</a:t>
            </a:fld>
            <a:endParaRPr lang="en-US" altLang="en-US" sz="1200"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p:spPr>
        <p:txBody>
          <a:bodyPr/>
          <a:lstStyle/>
          <a:p>
            <a:endParaRPr lang="es-ES_tradnl" altLang="en-US" dirty="0" smtClean="0"/>
          </a:p>
        </p:txBody>
      </p:sp>
      <p:sp>
        <p:nvSpPr>
          <p:cNvPr id="102404"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1CC513F-D21D-4010-A91E-11AFF48B588A}" type="slidenum">
              <a:rPr lang="en-US" altLang="en-US" sz="1200" smtClean="0"/>
              <a:pPr eaLnBrk="1" hangingPunct="1"/>
              <a:t>72</a:t>
            </a:fld>
            <a:endParaRPr lang="en-US" altLang="en-US" sz="120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59C0D3E-9C49-4836-B7EE-A98C95E425E8}" type="slidenum">
              <a:rPr lang="en-US" altLang="en-US" sz="1200" smtClean="0"/>
              <a:pPr eaLnBrk="1" hangingPunct="1"/>
              <a:t>73</a:t>
            </a:fld>
            <a:endParaRPr lang="en-US" altLang="en-US" sz="1200"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288715-1741-421B-A23E-3017383F4358}" type="slidenum">
              <a:rPr lang="en-US" altLang="en-US" sz="1200" smtClean="0"/>
              <a:pPr eaLnBrk="1" hangingPunct="1"/>
              <a:t>4</a:t>
            </a:fld>
            <a:endParaRPr lang="en-US" altLang="en-US" sz="1200"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F2049C5-49A2-49FF-8D7C-280B69894399}" type="slidenum">
              <a:rPr lang="en-US" altLang="en-US" sz="1200" smtClean="0"/>
              <a:pPr eaLnBrk="1" hangingPunct="1"/>
              <a:t>75</a:t>
            </a:fld>
            <a:endParaRPr lang="en-US" altLang="en-US" sz="1200"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s-ES_tradnl" alt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B1CC102-BEC0-49D5-9C24-5F282B5B47D9}" type="slidenum">
              <a:rPr lang="en-US" altLang="en-US" sz="1200" smtClean="0"/>
              <a:pPr eaLnBrk="1" hangingPunct="1"/>
              <a:t>76</a:t>
            </a:fld>
            <a:endParaRPr lang="en-US" altLang="en-US" sz="1200"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es-ES_tradnl" alt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E85665F-1E7E-4523-A5B6-3B2CE09828A9}" type="slidenum">
              <a:rPr lang="en-US" altLang="en-US" sz="1200" smtClean="0"/>
              <a:pPr eaLnBrk="1" hangingPunct="1"/>
              <a:t>77</a:t>
            </a:fld>
            <a:endParaRPr lang="en-US" altLang="en-US" sz="1200"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26E0846-4B4A-4D46-8DBF-64374450723D}" type="slidenum">
              <a:rPr lang="en-US" altLang="en-US" sz="1200" smtClean="0"/>
              <a:pPr eaLnBrk="1" hangingPunct="1"/>
              <a:t>78</a:t>
            </a:fld>
            <a:endParaRPr lang="en-US" altLang="en-US" sz="1200"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A48759C-929D-456A-A098-0226FB975BCF}" type="slidenum">
              <a:rPr lang="en-US" altLang="en-US" sz="1200" smtClean="0"/>
              <a:pPr eaLnBrk="1" hangingPunct="1"/>
              <a:t>80</a:t>
            </a:fld>
            <a:endParaRPr lang="en-US" altLang="en-US" sz="1200"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25D9933-41D4-4D4E-95C7-D7E568EB846C}" type="slidenum">
              <a:rPr lang="en-US" altLang="en-US" sz="1200" smtClean="0"/>
              <a:pPr eaLnBrk="1" hangingPunct="1"/>
              <a:t>81</a:t>
            </a:fld>
            <a:endParaRPr lang="en-US" altLang="en-US" sz="1200"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8D79109-70F9-471C-B0A0-B6C6772C8A88}" type="slidenum">
              <a:rPr lang="en-US" altLang="en-US" sz="1200" smtClean="0"/>
              <a:pPr eaLnBrk="1" hangingPunct="1"/>
              <a:t>84</a:t>
            </a:fld>
            <a:endParaRPr lang="en-US" altLang="en-US" sz="1200"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DF970C8-87C7-4E16-837C-0CE57DAD2360}" type="slidenum">
              <a:rPr lang="en-US" altLang="en-US" sz="1200" smtClean="0"/>
              <a:pPr eaLnBrk="1" hangingPunct="1"/>
              <a:t>85</a:t>
            </a:fld>
            <a:endParaRPr lang="en-US" altLang="en-US" sz="1200"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289AB7C-62DB-478D-A89A-9F8F48ECB8D6}" type="slidenum">
              <a:rPr lang="en-US" altLang="en-US" sz="1200" smtClean="0"/>
              <a:pPr eaLnBrk="1" hangingPunct="1"/>
              <a:t>86</a:t>
            </a:fld>
            <a:endParaRPr lang="en-US" altLang="en-US" sz="1200"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B8894C1-EE00-415D-AFD3-35272E179374}" type="slidenum">
              <a:rPr lang="en-US" altLang="en-US" sz="1200" smtClean="0"/>
              <a:pPr eaLnBrk="1" hangingPunct="1"/>
              <a:t>87</a:t>
            </a:fld>
            <a:endParaRPr lang="en-US" altLang="en-US" sz="120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86FDD1D-88D6-4305-821E-DB590020E820}" type="slidenum">
              <a:rPr lang="en-US" altLang="en-US" sz="1200" smtClean="0"/>
              <a:pPr eaLnBrk="1" hangingPunct="1"/>
              <a:t>5</a:t>
            </a:fld>
            <a:endParaRPr lang="en-US" altLang="en-US" sz="1200"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F8A53F1-0DC4-4C83-A7FC-F0F02B04468C}" type="slidenum">
              <a:rPr lang="en-US" altLang="en-US" sz="1200" smtClean="0"/>
              <a:pPr eaLnBrk="1" hangingPunct="1"/>
              <a:t>88</a:t>
            </a:fld>
            <a:endParaRPr lang="en-US" altLang="en-US" sz="1200"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r>
              <a:rPr lang="es-ES_tradnl" altLang="en-US" smtClean="0"/>
              <a:t>El macro SIN4 en Wingridds nos permite visualizar animación de estos índices en cuatro paneles.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u="none" strike="noStrike" kern="1200" baseline="0" dirty="0" smtClean="0">
                <a:solidFill>
                  <a:schemeClr val="tx1"/>
                </a:solidFill>
                <a:latin typeface="Times New Roman" pitchFamily="18" charset="0"/>
                <a:ea typeface="+mn-ea"/>
                <a:cs typeface="+mn-cs"/>
              </a:rPr>
              <a:t>Las regiones marcadas con contornos blancos gruesos muestran áreas donde se sobreponen variables importantes, y además donde el macro muestra un potencial de granizo (cajas). Este potencial existe si se forman tormentas. Recordar que el potencial de granizo aumenta dependiendo de la posición de las tormentas con respecto a los chorros bajos y de altura, y pueden extenderse flujo abajo siguiendo del movimiento de las tormentas. </a:t>
            </a:r>
            <a:endParaRPr lang="es-ES_tradnl" dirty="0"/>
          </a:p>
        </p:txBody>
      </p:sp>
      <p:sp>
        <p:nvSpPr>
          <p:cNvPr id="4" name="Slide Number Placeholder 3"/>
          <p:cNvSpPr>
            <a:spLocks noGrp="1"/>
          </p:cNvSpPr>
          <p:nvPr>
            <p:ph type="sldNum" sz="quarter" idx="10"/>
          </p:nvPr>
        </p:nvSpPr>
        <p:spPr/>
        <p:txBody>
          <a:bodyPr/>
          <a:lstStyle/>
          <a:p>
            <a:pPr>
              <a:defRPr/>
            </a:pPr>
            <a:fld id="{A9F5985C-4B3B-44CB-B6AE-E97226996722}" type="slidenum">
              <a:rPr lang="en-US" smtClean="0"/>
              <a:pPr>
                <a:defRPr/>
              </a:pPr>
              <a:t>90</a:t>
            </a:fld>
            <a:endParaRPr lang="en-US"/>
          </a:p>
        </p:txBody>
      </p:sp>
    </p:spTree>
    <p:extLst>
      <p:ext uri="{BB962C8B-B14F-4D97-AF65-F5344CB8AC3E}">
        <p14:creationId xmlns:p14="http://schemas.microsoft.com/office/powerpoint/2010/main" val="20595698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6620E85-F117-46F3-AA97-40278CE7793F}" type="slidenum">
              <a:rPr lang="en-US" altLang="en-US" sz="1200" smtClean="0"/>
              <a:pPr eaLnBrk="1" hangingPunct="1"/>
              <a:t>91</a:t>
            </a:fld>
            <a:endParaRPr lang="en-US" altLang="en-US" sz="1200"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3C43B29-2B44-4253-8121-149C2061C95A}" type="slidenum">
              <a:rPr lang="en-US" altLang="en-US" sz="1200" smtClean="0"/>
              <a:pPr eaLnBrk="1" hangingPunct="1"/>
              <a:t>93</a:t>
            </a:fld>
            <a:endParaRPr lang="en-US" altLang="en-US" sz="1200"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BA70DC-96DB-4040-B669-3806EE577776}" type="slidenum">
              <a:rPr lang="en-US" altLang="en-US" sz="1200" smtClean="0"/>
              <a:pPr eaLnBrk="1" hangingPunct="1"/>
              <a:t>95</a:t>
            </a:fld>
            <a:endParaRPr lang="en-US" altLang="en-US" sz="1200"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98A4A6F-9A99-49AC-8CD8-8E1271AF94C7}" type="slidenum">
              <a:rPr lang="en-US" altLang="en-US" sz="1200" smtClean="0"/>
              <a:pPr eaLnBrk="1" hangingPunct="1"/>
              <a:t>96</a:t>
            </a:fld>
            <a:endParaRPr lang="en-US" altLang="en-US" sz="1200"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586F763-E3BB-4293-9024-5FDC6211C1C7}" type="slidenum">
              <a:rPr lang="en-US" altLang="en-US" sz="1200" smtClean="0"/>
              <a:pPr eaLnBrk="1" hangingPunct="1"/>
              <a:t>97</a:t>
            </a:fld>
            <a:endParaRPr lang="en-US" alt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A586ED6-3545-412C-879A-A8485A3D0B4F}" type="slidenum">
              <a:rPr lang="en-US" altLang="en-US" sz="1200" smtClean="0"/>
              <a:pPr eaLnBrk="1" hangingPunct="1"/>
              <a:t>98</a:t>
            </a:fld>
            <a:endParaRPr lang="en-US" altLang="en-US" sz="1200"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498966D-CAF7-425D-8A2C-9FEB823F660C}" type="slidenum">
              <a:rPr lang="en-US" altLang="en-US" sz="1200" smtClean="0"/>
              <a:pPr eaLnBrk="1" hangingPunct="1"/>
              <a:t>99</a:t>
            </a:fld>
            <a:endParaRPr lang="en-US" altLang="en-US" sz="1200"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5C462A2-8057-46BC-9F92-FA0D024E1E61}" type="slidenum">
              <a:rPr lang="en-US" altLang="en-US" sz="1200" smtClean="0"/>
              <a:pPr eaLnBrk="1" hangingPunct="1"/>
              <a:t>100</a:t>
            </a:fld>
            <a:endParaRPr lang="en-US" altLang="en-US" sz="1200"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86FDD1D-88D6-4305-821E-DB590020E820}" type="slidenum">
              <a:rPr lang="en-US" altLang="en-US" sz="1200" smtClean="0"/>
              <a:pPr eaLnBrk="1" hangingPunct="1"/>
              <a:t>7</a:t>
            </a:fld>
            <a:endParaRPr lang="en-US" altLang="en-US" sz="1200"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3324F37-2E26-4A49-ABDD-9184BCBDE0CB}" type="slidenum">
              <a:rPr lang="en-US" altLang="en-US" sz="1200" smtClean="0"/>
              <a:pPr eaLnBrk="1" hangingPunct="1"/>
              <a:t>101</a:t>
            </a:fld>
            <a:endParaRPr lang="en-US" altLang="en-US" sz="1200"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3324F37-2E26-4A49-ABDD-9184BCBDE0CB}" type="slidenum">
              <a:rPr lang="en-US" altLang="en-US" sz="1200" smtClean="0"/>
              <a:pPr eaLnBrk="1" hangingPunct="1"/>
              <a:t>102</a:t>
            </a:fld>
            <a:endParaRPr lang="en-US" altLang="en-US" sz="1200"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489F9B4-A547-407A-9799-19B25D4893AF}" type="slidenum">
              <a:rPr lang="en-US" altLang="en-US" sz="1200" smtClean="0"/>
              <a:pPr eaLnBrk="1" hangingPunct="1"/>
              <a:t>103</a:t>
            </a:fld>
            <a:endParaRPr lang="en-US" altLang="en-US" sz="1200"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6F81923-0F82-40EA-A9F6-C0048CCF07DF}" type="slidenum">
              <a:rPr lang="en-US" altLang="en-US" sz="1200" smtClean="0"/>
              <a:pPr eaLnBrk="1" hangingPunct="1"/>
              <a:t>104</a:t>
            </a:fld>
            <a:endParaRPr lang="en-US" altLang="en-US" sz="1200"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r>
              <a:rPr lang="en-US" altLang="en-US" smtClean="0"/>
              <a:t>Evaluation of vertical time sections allows the meteorologist to take a quick glance at the vertical dynamics.</a:t>
            </a:r>
          </a:p>
          <a:p>
            <a:pPr lvl="1" eaLnBrk="1" hangingPunct="1"/>
            <a:r>
              <a:rPr lang="en-US" altLang="en-US" smtClean="0"/>
              <a:t>Helps to diagnose periods of shallow vs. deep convection</a:t>
            </a:r>
          </a:p>
          <a:p>
            <a:pPr lvl="1" eaLnBrk="1" hangingPunct="1"/>
            <a:r>
              <a:rPr lang="en-US" altLang="en-US" smtClean="0"/>
              <a:t>Most helpful with synoptic driven systems</a:t>
            </a:r>
          </a:p>
          <a:p>
            <a:pPr eaLnBrk="1" hangingPunct="1"/>
            <a:endParaRPr lang="es-ES_tradnl" alt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586F763-E3BB-4293-9024-5FDC6211C1C7}" type="slidenum">
              <a:rPr lang="en-US" altLang="en-US" sz="1200" smtClean="0"/>
              <a:pPr eaLnBrk="1" hangingPunct="1"/>
              <a:t>105</a:t>
            </a:fld>
            <a:endParaRPr lang="en-US" alt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977C54C-55CD-472A-8456-CA7334C15EF9}" type="slidenum">
              <a:rPr lang="en-US" altLang="en-US" sz="1200" smtClean="0"/>
              <a:pPr eaLnBrk="1" hangingPunct="1"/>
              <a:t>112</a:t>
            </a:fld>
            <a:endParaRPr lang="en-US" altLang="en-US" sz="1200"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850792E-9ACD-456A-B786-D853BA0186C1}" type="slidenum">
              <a:rPr lang="en-US" altLang="en-US" sz="1200" smtClean="0"/>
              <a:pPr eaLnBrk="1" hangingPunct="1"/>
              <a:t>113</a:t>
            </a:fld>
            <a:endParaRPr lang="en-US" altLang="en-US" sz="1200"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890711E-74B3-4606-8838-DDA416153C6A}" type="slidenum">
              <a:rPr lang="en-US" altLang="en-US" sz="1200" smtClean="0"/>
              <a:pPr eaLnBrk="1" hangingPunct="1"/>
              <a:t>114</a:t>
            </a:fld>
            <a:endParaRPr lang="en-US" altLang="en-US" sz="1200"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30F2682-BAD9-4BC9-94FD-654B3AE8F385}" type="slidenum">
              <a:rPr lang="en-US" altLang="en-US" sz="1200" smtClean="0"/>
              <a:pPr eaLnBrk="1" hangingPunct="1"/>
              <a:t>118</a:t>
            </a:fld>
            <a:endParaRPr lang="en-US" altLang="en-US" sz="1200"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endParaRPr lang="es-ES_tradnl"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0FA607F-8704-4730-A1AF-D356D543EFD4}" type="slidenum">
              <a:rPr lang="en-US" altLang="en-US" sz="1200" smtClean="0"/>
              <a:pPr eaLnBrk="1" hangingPunct="1"/>
              <a:t>8</a:t>
            </a:fld>
            <a:endParaRPr lang="en-US" altLang="en-US" sz="1200"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8024244-3AED-41EC-9274-58224DB326F0}" type="slidenum">
              <a:rPr lang="en-US" altLang="en-US" sz="1200" smtClean="0"/>
              <a:pPr eaLnBrk="1" hangingPunct="1"/>
              <a:t>10</a:t>
            </a:fld>
            <a:endParaRPr lang="en-US" altLang="en-US" sz="1200"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5C388F4-7E10-4C2E-97D0-A4AB11E95C7C}" type="slidenum">
              <a:rPr lang="es-ES_tradnl" altLang="en-US" smtClean="0"/>
              <a:pPr eaLnBrk="1" hangingPunct="1">
                <a:spcBef>
                  <a:spcPct val="0"/>
                </a:spcBef>
              </a:pPr>
              <a:t>11</a:t>
            </a:fld>
            <a:endParaRPr lang="es-ES_tradnl" alt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r>
              <a:rPr lang="es-ES_tradnl" altLang="en-US" smtClean="0"/>
              <a:t>Aquí vemos una representación conceptual de un jet ideal en el Hemisferio Sur.  La entrada izquierda y la salida derecha son divergentes, mientras que la entrada derecha y la salida izquierda son convergentes.  Note que las áreas de divergencia y convergencia con relación a la entrada y la salida de la corriente en chorro son lo opuesto/inverso a lo que se observa en corrientes en chorro en el hemisferio norte.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8F5515-D350-43FB-AF22-7550C8821E80}" type="slidenum">
              <a:rPr lang="en-US"/>
              <a:pPr>
                <a:defRPr/>
              </a:pPr>
              <a:t>‹#›</a:t>
            </a:fld>
            <a:endParaRPr lang="en-US"/>
          </a:p>
        </p:txBody>
      </p:sp>
    </p:spTree>
    <p:extLst>
      <p:ext uri="{BB962C8B-B14F-4D97-AF65-F5344CB8AC3E}">
        <p14:creationId xmlns:p14="http://schemas.microsoft.com/office/powerpoint/2010/main" val="3133746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04FF74-D929-46F9-A5C2-2F6DB6949697}" type="slidenum">
              <a:rPr lang="en-US"/>
              <a:pPr>
                <a:defRPr/>
              </a:pPr>
              <a:t>‹#›</a:t>
            </a:fld>
            <a:endParaRPr lang="en-US"/>
          </a:p>
        </p:txBody>
      </p:sp>
    </p:spTree>
    <p:extLst>
      <p:ext uri="{BB962C8B-B14F-4D97-AF65-F5344CB8AC3E}">
        <p14:creationId xmlns:p14="http://schemas.microsoft.com/office/powerpoint/2010/main" val="552312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47F325-82F0-4482-82C0-027D0202081B}" type="slidenum">
              <a:rPr lang="en-US"/>
              <a:pPr>
                <a:defRPr/>
              </a:pPr>
              <a:t>‹#›</a:t>
            </a:fld>
            <a:endParaRPr lang="en-US"/>
          </a:p>
        </p:txBody>
      </p:sp>
    </p:spTree>
    <p:extLst>
      <p:ext uri="{BB962C8B-B14F-4D97-AF65-F5344CB8AC3E}">
        <p14:creationId xmlns:p14="http://schemas.microsoft.com/office/powerpoint/2010/main" val="1259837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7EE6DC-22B2-47A9-A131-9EB9D16187C6}" type="slidenum">
              <a:rPr lang="en-US"/>
              <a:pPr>
                <a:defRPr/>
              </a:pPr>
              <a:t>‹#›</a:t>
            </a:fld>
            <a:endParaRPr lang="en-US"/>
          </a:p>
        </p:txBody>
      </p:sp>
    </p:spTree>
    <p:extLst>
      <p:ext uri="{BB962C8B-B14F-4D97-AF65-F5344CB8AC3E}">
        <p14:creationId xmlns:p14="http://schemas.microsoft.com/office/powerpoint/2010/main" val="3367473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76FF1E-4C16-48CF-8430-2FD115EC1043}" type="slidenum">
              <a:rPr lang="en-US"/>
              <a:pPr>
                <a:defRPr/>
              </a:pPr>
              <a:t>‹#›</a:t>
            </a:fld>
            <a:endParaRPr lang="en-US"/>
          </a:p>
        </p:txBody>
      </p:sp>
    </p:spTree>
    <p:extLst>
      <p:ext uri="{BB962C8B-B14F-4D97-AF65-F5344CB8AC3E}">
        <p14:creationId xmlns:p14="http://schemas.microsoft.com/office/powerpoint/2010/main" val="1850935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2AACBE-EEFD-4DBC-95CA-EB8C43A101C9}" type="slidenum">
              <a:rPr lang="en-US"/>
              <a:pPr>
                <a:defRPr/>
              </a:pPr>
              <a:t>‹#›</a:t>
            </a:fld>
            <a:endParaRPr lang="en-US"/>
          </a:p>
        </p:txBody>
      </p:sp>
    </p:spTree>
    <p:extLst>
      <p:ext uri="{BB962C8B-B14F-4D97-AF65-F5344CB8AC3E}">
        <p14:creationId xmlns:p14="http://schemas.microsoft.com/office/powerpoint/2010/main" val="1790041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0385956-239B-4751-8EFD-48F17A0A67EB}" type="slidenum">
              <a:rPr lang="en-US"/>
              <a:pPr>
                <a:defRPr/>
              </a:pPr>
              <a:t>‹#›</a:t>
            </a:fld>
            <a:endParaRPr lang="en-US"/>
          </a:p>
        </p:txBody>
      </p:sp>
    </p:spTree>
    <p:extLst>
      <p:ext uri="{BB962C8B-B14F-4D97-AF65-F5344CB8AC3E}">
        <p14:creationId xmlns:p14="http://schemas.microsoft.com/office/powerpoint/2010/main" val="4044937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B47EBB-A187-4BF8-A67F-A4DE247FEE67}" type="slidenum">
              <a:rPr lang="en-US"/>
              <a:pPr>
                <a:defRPr/>
              </a:pPr>
              <a:t>‹#›</a:t>
            </a:fld>
            <a:endParaRPr lang="en-US"/>
          </a:p>
        </p:txBody>
      </p:sp>
    </p:spTree>
    <p:extLst>
      <p:ext uri="{BB962C8B-B14F-4D97-AF65-F5344CB8AC3E}">
        <p14:creationId xmlns:p14="http://schemas.microsoft.com/office/powerpoint/2010/main" val="576815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8CEB1FF-CEDB-49CE-B825-9962464C14D7}" type="slidenum">
              <a:rPr lang="en-US"/>
              <a:pPr>
                <a:defRPr/>
              </a:pPr>
              <a:t>‹#›</a:t>
            </a:fld>
            <a:endParaRPr lang="en-US"/>
          </a:p>
        </p:txBody>
      </p:sp>
    </p:spTree>
    <p:extLst>
      <p:ext uri="{BB962C8B-B14F-4D97-AF65-F5344CB8AC3E}">
        <p14:creationId xmlns:p14="http://schemas.microsoft.com/office/powerpoint/2010/main" val="1924921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86A002-580B-4BC8-8739-686CAC3F1CF7}" type="slidenum">
              <a:rPr lang="en-US"/>
              <a:pPr>
                <a:defRPr/>
              </a:pPr>
              <a:t>‹#›</a:t>
            </a:fld>
            <a:endParaRPr lang="en-US"/>
          </a:p>
        </p:txBody>
      </p:sp>
    </p:spTree>
    <p:extLst>
      <p:ext uri="{BB962C8B-B14F-4D97-AF65-F5344CB8AC3E}">
        <p14:creationId xmlns:p14="http://schemas.microsoft.com/office/powerpoint/2010/main" val="935620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98DD77-D03B-4A66-B066-DB460D557C06}" type="slidenum">
              <a:rPr lang="en-US"/>
              <a:pPr>
                <a:defRPr/>
              </a:pPr>
              <a:t>‹#›</a:t>
            </a:fld>
            <a:endParaRPr lang="en-US"/>
          </a:p>
        </p:txBody>
      </p:sp>
    </p:spTree>
    <p:extLst>
      <p:ext uri="{BB962C8B-B14F-4D97-AF65-F5344CB8AC3E}">
        <p14:creationId xmlns:p14="http://schemas.microsoft.com/office/powerpoint/2010/main" val="2081308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0791FCB7-916B-4337-B9E5-D4477383C6B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oleObject" Target="../embeddings/oleObject1.bin"/></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38.png"/><Relationship Id="rId5" Type="http://schemas.openxmlformats.org/officeDocument/2006/relationships/oleObject" Target="../embeddings/oleObject2.bin"/><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4.png"/><Relationship Id="rId4" Type="http://schemas.openxmlformats.org/officeDocument/2006/relationships/oleObject" Target="../embeddings/oleObject3.bin"/></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Grp="1" noChangeArrowheads="1"/>
          </p:cNvSpPr>
          <p:nvPr>
            <p:ph type="ctrTitle"/>
          </p:nvPr>
        </p:nvSpPr>
        <p:spPr>
          <a:xfrm>
            <a:off x="685800" y="1752601"/>
            <a:ext cx="7772400" cy="1847850"/>
          </a:xfrm>
        </p:spPr>
        <p:txBody>
          <a:bodyPr/>
          <a:lstStyle/>
          <a:p>
            <a:pPr eaLnBrk="1" hangingPunct="1"/>
            <a:r>
              <a:rPr lang="es-ES_tradnl" altLang="en-US" dirty="0" smtClean="0"/>
              <a:t>El Embudo  </a:t>
            </a:r>
            <a:br>
              <a:rPr lang="es-ES_tradnl" altLang="en-US" dirty="0" smtClean="0"/>
            </a:br>
            <a:r>
              <a:rPr lang="es-ES_tradnl" altLang="en-US" dirty="0" smtClean="0"/>
              <a:t>Método Dinámico para Pronósticos</a:t>
            </a:r>
          </a:p>
        </p:txBody>
      </p:sp>
      <p:sp>
        <p:nvSpPr>
          <p:cNvPr id="2051" name="Rectangle 5"/>
          <p:cNvSpPr>
            <a:spLocks noGrp="1" noChangeArrowheads="1"/>
          </p:cNvSpPr>
          <p:nvPr>
            <p:ph type="subTitle" idx="1"/>
          </p:nvPr>
        </p:nvSpPr>
        <p:spPr/>
        <p:txBody>
          <a:bodyPr/>
          <a:lstStyle/>
          <a:p>
            <a:pPr eaLnBrk="1" hangingPunct="1">
              <a:lnSpc>
                <a:spcPct val="90000"/>
              </a:lnSpc>
            </a:pPr>
            <a:r>
              <a:rPr lang="es-ES_tradnl" altLang="en-US" sz="2400" dirty="0" smtClean="0"/>
              <a:t>Orienta el proceso mental de flujo de ideas y elaborar un pronostico meteorológico objetivo</a:t>
            </a:r>
          </a:p>
          <a:p>
            <a:pPr eaLnBrk="1" hangingPunct="1">
              <a:lnSpc>
                <a:spcPct val="90000"/>
              </a:lnSpc>
            </a:pPr>
            <a:endParaRPr lang="es-ES_tradnl" altLang="en-US" sz="2400" dirty="0" smtClean="0"/>
          </a:p>
          <a:p>
            <a:pPr eaLnBrk="1" hangingPunct="1">
              <a:lnSpc>
                <a:spcPct val="90000"/>
              </a:lnSpc>
            </a:pPr>
            <a:r>
              <a:rPr lang="es-ES_tradnl" altLang="en-US" sz="2400" dirty="0" smtClean="0"/>
              <a:t>Mike </a:t>
            </a:r>
            <a:r>
              <a:rPr lang="es-ES_tradnl" altLang="en-US" sz="2400" dirty="0" err="1" smtClean="0"/>
              <a:t>Davison</a:t>
            </a:r>
            <a:r>
              <a:rPr lang="es-ES_tradnl" altLang="en-US" sz="2400" dirty="0" smtClean="0"/>
              <a:t> y José Gálvez</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s-ES_tradnl" altLang="en-US" smtClean="0"/>
              <a:t>Divergencia en Altura</a:t>
            </a:r>
          </a:p>
        </p:txBody>
      </p:sp>
      <p:sp>
        <p:nvSpPr>
          <p:cNvPr id="8195" name="Rectangle 3"/>
          <p:cNvSpPr>
            <a:spLocks noGrp="1" noChangeArrowheads="1"/>
          </p:cNvSpPr>
          <p:nvPr>
            <p:ph idx="1"/>
          </p:nvPr>
        </p:nvSpPr>
        <p:spPr/>
        <p:txBody>
          <a:bodyPr/>
          <a:lstStyle/>
          <a:p>
            <a:pPr eaLnBrk="1" hangingPunct="1"/>
            <a:r>
              <a:rPr lang="es-ES_tradnl" altLang="en-US" sz="2800" dirty="0" smtClean="0"/>
              <a:t>El pronosticador necesita considerar las fuentes de </a:t>
            </a:r>
            <a:r>
              <a:rPr lang="es-ES_tradnl" altLang="en-US" sz="2800" b="1" dirty="0" smtClean="0">
                <a:solidFill>
                  <a:schemeClr val="accent5">
                    <a:lumMod val="75000"/>
                  </a:schemeClr>
                </a:solidFill>
              </a:rPr>
              <a:t>ventilación</a:t>
            </a:r>
            <a:r>
              <a:rPr lang="es-ES_tradnl" altLang="en-US" sz="2800" dirty="0" smtClean="0"/>
              <a:t> en altura.  Su presencia es esencial para sustentar la convección profunda .</a:t>
            </a:r>
          </a:p>
          <a:p>
            <a:pPr lvl="1" eaLnBrk="1" hangingPunct="1"/>
            <a:r>
              <a:rPr lang="es-ES_tradnl" altLang="en-US" sz="2400" dirty="0" smtClean="0"/>
              <a:t>Las vaguadas, dorsales y núcleos </a:t>
            </a:r>
            <a:r>
              <a:rPr lang="es-ES_tradnl" altLang="en-US" sz="2400" dirty="0"/>
              <a:t> </a:t>
            </a:r>
            <a:r>
              <a:rPr lang="es-ES_tradnl" altLang="en-US" sz="2400" dirty="0" smtClean="0"/>
              <a:t>de viento máximo en corriente en chorro pueden ser fuentes de divergencia en altura</a:t>
            </a:r>
          </a:p>
          <a:p>
            <a:pPr eaLnBrk="1" hangingPunct="1"/>
            <a:r>
              <a:rPr lang="es-ES_tradnl" altLang="en-US" sz="2800" dirty="0" smtClean="0"/>
              <a:t>También debe considerarse la </a:t>
            </a:r>
            <a:r>
              <a:rPr lang="es-ES_tradnl" altLang="en-US" sz="2800" b="1" dirty="0" smtClean="0">
                <a:solidFill>
                  <a:srgbClr val="FF0000"/>
                </a:solidFill>
              </a:rPr>
              <a:t>convergencia</a:t>
            </a:r>
            <a:r>
              <a:rPr lang="es-ES_tradnl" altLang="en-US" sz="2800" dirty="0" smtClean="0">
                <a:solidFill>
                  <a:srgbClr val="FF0000"/>
                </a:solidFill>
              </a:rPr>
              <a:t> </a:t>
            </a:r>
            <a:r>
              <a:rPr lang="es-ES_tradnl" altLang="en-US" sz="2800" dirty="0" smtClean="0"/>
              <a:t>en altura, y su posible impacto negativo en los procesos convectivos.</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p:cNvSpPr>
            <a:spLocks noGrp="1" noChangeArrowheads="1"/>
          </p:cNvSpPr>
          <p:nvPr>
            <p:ph type="ctrTitle"/>
          </p:nvPr>
        </p:nvSpPr>
        <p:spPr/>
        <p:txBody>
          <a:bodyPr/>
          <a:lstStyle/>
          <a:p>
            <a:pPr eaLnBrk="1" hangingPunct="1"/>
            <a:r>
              <a:rPr lang="es-ES_tradnl" altLang="en-US" smtClean="0"/>
              <a:t>Visualización Rápida</a:t>
            </a:r>
          </a:p>
        </p:txBody>
      </p:sp>
      <p:sp>
        <p:nvSpPr>
          <p:cNvPr id="56323" name="Rectangle 6"/>
          <p:cNvSpPr>
            <a:spLocks noGrp="1" noChangeArrowheads="1"/>
          </p:cNvSpPr>
          <p:nvPr>
            <p:ph type="subTitle" idx="1"/>
          </p:nvPr>
        </p:nvSpPr>
        <p:spPr/>
        <p:txBody>
          <a:bodyPr/>
          <a:lstStyle/>
          <a:p>
            <a:pPr eaLnBrk="1" hangingPunct="1"/>
            <a:r>
              <a:rPr lang="es-ES_tradnl" altLang="en-US" smtClean="0"/>
              <a:t>Corte Temporal</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52325"/>
            <a:ext cx="9067800" cy="4477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347" name="Rectangle 4"/>
          <p:cNvSpPr>
            <a:spLocks noGrp="1" noChangeArrowheads="1"/>
          </p:cNvSpPr>
          <p:nvPr>
            <p:ph type="title"/>
          </p:nvPr>
        </p:nvSpPr>
        <p:spPr>
          <a:xfrm>
            <a:off x="685800" y="0"/>
            <a:ext cx="7772400" cy="1143000"/>
          </a:xfrm>
        </p:spPr>
        <p:txBody>
          <a:bodyPr/>
          <a:lstStyle/>
          <a:p>
            <a:pPr eaLnBrk="1" hangingPunct="1"/>
            <a:r>
              <a:rPr lang="es-ES_tradnl" altLang="en-US" sz="4000" dirty="0" smtClean="0"/>
              <a:t>Corte Temporal (Todas Horas)</a:t>
            </a:r>
            <a:br>
              <a:rPr lang="es-ES_tradnl" altLang="en-US" sz="4000" dirty="0" smtClean="0"/>
            </a:br>
            <a:r>
              <a:rPr lang="es-ES_tradnl" altLang="en-US" sz="2800" dirty="0" smtClean="0"/>
              <a:t>Viento</a:t>
            </a:r>
            <a:r>
              <a:rPr lang="es-ES_tradnl" altLang="en-US" sz="3200" dirty="0" smtClean="0"/>
              <a:t>-RH-Divergencia-</a:t>
            </a:r>
            <a:r>
              <a:rPr lang="es-ES_tradnl" altLang="en-US" sz="3200" dirty="0" err="1" smtClean="0"/>
              <a:t>Circulacion</a:t>
            </a:r>
            <a:r>
              <a:rPr lang="es-ES_tradnl" altLang="en-US" sz="3200" dirty="0" smtClean="0"/>
              <a:t> Ageo</a:t>
            </a:r>
          </a:p>
        </p:txBody>
      </p:sp>
      <p:sp>
        <p:nvSpPr>
          <p:cNvPr id="6" name="TextBox 5"/>
          <p:cNvSpPr txBox="1"/>
          <p:nvPr/>
        </p:nvSpPr>
        <p:spPr>
          <a:xfrm>
            <a:off x="2819400" y="5265003"/>
            <a:ext cx="2743200" cy="830997"/>
          </a:xfrm>
          <a:prstGeom prst="rect">
            <a:avLst/>
          </a:prstGeom>
          <a:solidFill>
            <a:schemeClr val="bg2">
              <a:alpha val="38000"/>
            </a:schemeClr>
          </a:solidFill>
          <a:ln>
            <a:solidFill>
              <a:schemeClr val="tx1"/>
            </a:solidFill>
          </a:ln>
        </p:spPr>
        <p:txBody>
          <a:bodyPr wrap="square" rtlCol="0">
            <a:spAutoFit/>
          </a:bodyPr>
          <a:lstStyle/>
          <a:p>
            <a:pPr algn="ctr"/>
            <a:r>
              <a:rPr lang="es-ES_tradnl" dirty="0" smtClean="0"/>
              <a:t>Convergencia (Rojo) Bajo Nivel</a:t>
            </a:r>
            <a:endParaRPr lang="es-ES_tradnl" dirty="0"/>
          </a:p>
        </p:txBody>
      </p:sp>
      <p:cxnSp>
        <p:nvCxnSpPr>
          <p:cNvPr id="7" name="Straight Arrow Connector 6"/>
          <p:cNvCxnSpPr>
            <a:endCxn id="13" idx="1"/>
          </p:cNvCxnSpPr>
          <p:nvPr/>
        </p:nvCxnSpPr>
        <p:spPr>
          <a:xfrm flipV="1">
            <a:off x="5562600" y="5402997"/>
            <a:ext cx="2540000" cy="270301"/>
          </a:xfrm>
          <a:prstGeom prst="straightConnector1">
            <a:avLst/>
          </a:prstGeom>
          <a:ln w="38100" cmpd="tri">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181600" y="1990635"/>
            <a:ext cx="2743200" cy="830997"/>
          </a:xfrm>
          <a:prstGeom prst="rect">
            <a:avLst/>
          </a:prstGeom>
          <a:solidFill>
            <a:schemeClr val="bg2">
              <a:alpha val="38000"/>
            </a:schemeClr>
          </a:solidFill>
          <a:ln>
            <a:solidFill>
              <a:schemeClr val="tx1"/>
            </a:solidFill>
          </a:ln>
        </p:spPr>
        <p:txBody>
          <a:bodyPr wrap="square" rtlCol="0">
            <a:spAutoFit/>
          </a:bodyPr>
          <a:lstStyle/>
          <a:p>
            <a:pPr algn="ctr"/>
            <a:r>
              <a:rPr lang="es-ES_tradnl" dirty="0" smtClean="0"/>
              <a:t>Divergencia (Azul) Nivel Superior</a:t>
            </a:r>
            <a:endParaRPr lang="es-ES_tradnl" dirty="0"/>
          </a:p>
        </p:txBody>
      </p:sp>
      <p:cxnSp>
        <p:nvCxnSpPr>
          <p:cNvPr id="9" name="Straight Arrow Connector 8"/>
          <p:cNvCxnSpPr/>
          <p:nvPr/>
        </p:nvCxnSpPr>
        <p:spPr>
          <a:xfrm>
            <a:off x="6553200" y="2821632"/>
            <a:ext cx="1638300" cy="614065"/>
          </a:xfrm>
          <a:prstGeom prst="straightConnector1">
            <a:avLst/>
          </a:prstGeom>
          <a:ln w="38100" cmpd="tri">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191500" y="3435697"/>
            <a:ext cx="381000" cy="461665"/>
          </a:xfrm>
          <a:prstGeom prst="rect">
            <a:avLst/>
          </a:prstGeom>
          <a:noFill/>
        </p:spPr>
        <p:txBody>
          <a:bodyPr wrap="square" rtlCol="0">
            <a:spAutoFit/>
          </a:bodyPr>
          <a:lstStyle/>
          <a:p>
            <a:r>
              <a:rPr lang="es-ES_tradnl" b="1" dirty="0" smtClean="0">
                <a:solidFill>
                  <a:schemeClr val="bg1"/>
                </a:solidFill>
              </a:rPr>
              <a:t>D</a:t>
            </a:r>
            <a:endParaRPr lang="es-ES_tradnl" b="1" dirty="0">
              <a:solidFill>
                <a:schemeClr val="bg1"/>
              </a:solidFill>
            </a:endParaRPr>
          </a:p>
        </p:txBody>
      </p:sp>
      <p:cxnSp>
        <p:nvCxnSpPr>
          <p:cNvPr id="11" name="Straight Arrow Connector 10"/>
          <p:cNvCxnSpPr/>
          <p:nvPr/>
        </p:nvCxnSpPr>
        <p:spPr>
          <a:xfrm flipV="1">
            <a:off x="8382000" y="3666530"/>
            <a:ext cx="0" cy="1667470"/>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102600" y="5172164"/>
            <a:ext cx="381000" cy="461665"/>
          </a:xfrm>
          <a:prstGeom prst="rect">
            <a:avLst/>
          </a:prstGeom>
          <a:noFill/>
        </p:spPr>
        <p:txBody>
          <a:bodyPr wrap="square" rtlCol="0">
            <a:spAutoFit/>
          </a:bodyPr>
          <a:lstStyle/>
          <a:p>
            <a:r>
              <a:rPr lang="es-ES_tradnl" b="1" dirty="0" smtClean="0">
                <a:solidFill>
                  <a:srgbClr val="FF0000"/>
                </a:solidFill>
              </a:rPr>
              <a:t>C</a:t>
            </a:r>
            <a:endParaRPr lang="es-ES_tradnl"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4"/>
          <p:cNvSpPr>
            <a:spLocks noGrp="1" noChangeArrowheads="1"/>
          </p:cNvSpPr>
          <p:nvPr>
            <p:ph type="title"/>
          </p:nvPr>
        </p:nvSpPr>
        <p:spPr>
          <a:xfrm>
            <a:off x="685800" y="0"/>
            <a:ext cx="7772400" cy="1143000"/>
          </a:xfrm>
        </p:spPr>
        <p:txBody>
          <a:bodyPr/>
          <a:lstStyle/>
          <a:p>
            <a:pPr eaLnBrk="1" hangingPunct="1"/>
            <a:r>
              <a:rPr lang="es-ES_tradnl" altLang="en-US" sz="4000" dirty="0" smtClean="0"/>
              <a:t>Corte Temporal (36 </a:t>
            </a:r>
            <a:r>
              <a:rPr lang="es-ES_tradnl" altLang="en-US" sz="4000" dirty="0" err="1" smtClean="0"/>
              <a:t>Hrs</a:t>
            </a:r>
            <a:r>
              <a:rPr lang="es-ES_tradnl" altLang="en-US" sz="4000" dirty="0" smtClean="0"/>
              <a:t>)</a:t>
            </a:r>
            <a:br>
              <a:rPr lang="es-ES_tradnl" altLang="en-US" sz="4000" dirty="0" smtClean="0"/>
            </a:br>
            <a:r>
              <a:rPr lang="es-ES_tradnl" altLang="en-US" sz="2800" dirty="0" smtClean="0"/>
              <a:t>Viento</a:t>
            </a:r>
            <a:r>
              <a:rPr lang="es-ES_tradnl" altLang="en-US" sz="3200" dirty="0" smtClean="0"/>
              <a:t>-RH-Divergencia-</a:t>
            </a:r>
            <a:r>
              <a:rPr lang="es-ES_tradnl" altLang="en-US" sz="3200" dirty="0" err="1" smtClean="0"/>
              <a:t>Circulacion</a:t>
            </a:r>
            <a:r>
              <a:rPr lang="es-ES_tradnl" altLang="en-US" sz="3200" dirty="0" smtClean="0"/>
              <a:t> Ageo</a:t>
            </a:r>
          </a:p>
        </p:txBody>
      </p:sp>
      <p:pic>
        <p:nvPicPr>
          <p:cNvPr id="179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 y="1295400"/>
            <a:ext cx="760095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143000" y="4572000"/>
            <a:ext cx="2743200" cy="830997"/>
          </a:xfrm>
          <a:prstGeom prst="rect">
            <a:avLst/>
          </a:prstGeom>
          <a:solidFill>
            <a:schemeClr val="bg2">
              <a:alpha val="38000"/>
            </a:schemeClr>
          </a:solidFill>
          <a:ln>
            <a:solidFill>
              <a:schemeClr val="tx1"/>
            </a:solidFill>
          </a:ln>
        </p:spPr>
        <p:txBody>
          <a:bodyPr wrap="square" rtlCol="0">
            <a:spAutoFit/>
          </a:bodyPr>
          <a:lstStyle/>
          <a:p>
            <a:pPr algn="ctr"/>
            <a:r>
              <a:rPr lang="es-ES_tradnl" dirty="0" smtClean="0"/>
              <a:t>Convergencia (Rojo) Bajo Nivel</a:t>
            </a:r>
            <a:endParaRPr lang="es-ES_tradnl" dirty="0"/>
          </a:p>
        </p:txBody>
      </p:sp>
      <p:cxnSp>
        <p:nvCxnSpPr>
          <p:cNvPr id="7" name="Straight Arrow Connector 6"/>
          <p:cNvCxnSpPr/>
          <p:nvPr/>
        </p:nvCxnSpPr>
        <p:spPr>
          <a:xfrm>
            <a:off x="3886200" y="4987498"/>
            <a:ext cx="1295400" cy="117902"/>
          </a:xfrm>
          <a:prstGeom prst="straightConnector1">
            <a:avLst/>
          </a:prstGeom>
          <a:ln w="38100" cmpd="tri">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66800" y="2514600"/>
            <a:ext cx="2743200" cy="830997"/>
          </a:xfrm>
          <a:prstGeom prst="rect">
            <a:avLst/>
          </a:prstGeom>
          <a:solidFill>
            <a:schemeClr val="bg2">
              <a:alpha val="38000"/>
            </a:schemeClr>
          </a:solidFill>
          <a:ln>
            <a:solidFill>
              <a:schemeClr val="tx1"/>
            </a:solidFill>
          </a:ln>
        </p:spPr>
        <p:txBody>
          <a:bodyPr wrap="square" rtlCol="0">
            <a:spAutoFit/>
          </a:bodyPr>
          <a:lstStyle/>
          <a:p>
            <a:pPr algn="ctr"/>
            <a:r>
              <a:rPr lang="es-ES_tradnl" dirty="0" smtClean="0"/>
              <a:t>Divergencia (Azul) Nivel Superior</a:t>
            </a:r>
            <a:endParaRPr lang="es-ES_tradnl" dirty="0"/>
          </a:p>
        </p:txBody>
      </p:sp>
      <p:cxnSp>
        <p:nvCxnSpPr>
          <p:cNvPr id="9" name="Straight Arrow Connector 8"/>
          <p:cNvCxnSpPr/>
          <p:nvPr/>
        </p:nvCxnSpPr>
        <p:spPr>
          <a:xfrm>
            <a:off x="3810000" y="2930098"/>
            <a:ext cx="1371600" cy="0"/>
          </a:xfrm>
          <a:prstGeom prst="straightConnector1">
            <a:avLst/>
          </a:prstGeom>
          <a:ln w="38100" cmpd="tri">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181600" y="2590800"/>
            <a:ext cx="381000" cy="461665"/>
          </a:xfrm>
          <a:prstGeom prst="rect">
            <a:avLst/>
          </a:prstGeom>
          <a:noFill/>
        </p:spPr>
        <p:txBody>
          <a:bodyPr wrap="square" rtlCol="0">
            <a:spAutoFit/>
          </a:bodyPr>
          <a:lstStyle/>
          <a:p>
            <a:r>
              <a:rPr lang="es-ES_tradnl" b="1" dirty="0" smtClean="0">
                <a:solidFill>
                  <a:schemeClr val="bg1"/>
                </a:solidFill>
              </a:rPr>
              <a:t>D</a:t>
            </a:r>
            <a:endParaRPr lang="es-ES_tradnl" b="1" dirty="0">
              <a:solidFill>
                <a:schemeClr val="bg1"/>
              </a:solidFill>
            </a:endParaRPr>
          </a:p>
        </p:txBody>
      </p:sp>
      <p:cxnSp>
        <p:nvCxnSpPr>
          <p:cNvPr id="11" name="Straight Arrow Connector 10"/>
          <p:cNvCxnSpPr/>
          <p:nvPr/>
        </p:nvCxnSpPr>
        <p:spPr>
          <a:xfrm flipV="1">
            <a:off x="5257800" y="3204865"/>
            <a:ext cx="0" cy="1667470"/>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105400" y="4872335"/>
            <a:ext cx="381000" cy="461665"/>
          </a:xfrm>
          <a:prstGeom prst="rect">
            <a:avLst/>
          </a:prstGeom>
          <a:noFill/>
        </p:spPr>
        <p:txBody>
          <a:bodyPr wrap="square" rtlCol="0">
            <a:spAutoFit/>
          </a:bodyPr>
          <a:lstStyle/>
          <a:p>
            <a:r>
              <a:rPr lang="es-ES_tradnl" b="1" dirty="0" smtClean="0">
                <a:solidFill>
                  <a:srgbClr val="FF0000"/>
                </a:solidFill>
              </a:rPr>
              <a:t>C</a:t>
            </a:r>
            <a:endParaRPr lang="es-ES_tradnl" b="1" dirty="0">
              <a:solidFill>
                <a:srgbClr val="FF0000"/>
              </a:solidFill>
            </a:endParaRPr>
          </a:p>
        </p:txBody>
      </p:sp>
    </p:spTree>
    <p:extLst>
      <p:ext uri="{BB962C8B-B14F-4D97-AF65-F5344CB8AC3E}">
        <p14:creationId xmlns:p14="http://schemas.microsoft.com/office/powerpoint/2010/main" val="67232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38200"/>
            <a:ext cx="8305800" cy="6047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395" name="Rectangle 4"/>
          <p:cNvSpPr>
            <a:spLocks noGrp="1" noChangeArrowheads="1"/>
          </p:cNvSpPr>
          <p:nvPr>
            <p:ph type="title"/>
          </p:nvPr>
        </p:nvSpPr>
        <p:spPr>
          <a:xfrm>
            <a:off x="0" y="0"/>
            <a:ext cx="9144000" cy="838200"/>
          </a:xfrm>
          <a:solidFill>
            <a:schemeClr val="bg2"/>
          </a:solidFill>
        </p:spPr>
        <p:txBody>
          <a:bodyPr/>
          <a:lstStyle/>
          <a:p>
            <a:pPr eaLnBrk="1" hangingPunct="1"/>
            <a:r>
              <a:rPr lang="es-ES_tradnl" altLang="en-US" sz="3200" smtClean="0"/>
              <a:t>Corte Temporal</a:t>
            </a:r>
            <a:r>
              <a:rPr lang="es-ES_tradnl" altLang="en-US" sz="4000" smtClean="0"/>
              <a:t/>
            </a:r>
            <a:br>
              <a:rPr lang="es-ES_tradnl" altLang="en-US" sz="4000" smtClean="0"/>
            </a:br>
            <a:r>
              <a:rPr lang="es-ES_tradnl" altLang="en-US" sz="2800" smtClean="0"/>
              <a:t>Razón de Mezcla -THTE-Temp y Circulación Ageo</a:t>
            </a:r>
          </a:p>
        </p:txBody>
      </p:sp>
      <p:sp>
        <p:nvSpPr>
          <p:cNvPr id="97287" name="Text Box 7"/>
          <p:cNvSpPr txBox="1">
            <a:spLocks noChangeArrowheads="1"/>
          </p:cNvSpPr>
          <p:nvPr/>
        </p:nvSpPr>
        <p:spPr bwMode="auto">
          <a:xfrm>
            <a:off x="3733800" y="5715000"/>
            <a:ext cx="4572000" cy="830997"/>
          </a:xfrm>
          <a:prstGeom prst="rect">
            <a:avLst/>
          </a:prstGeom>
          <a:solidFill>
            <a:schemeClr val="bg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dirty="0"/>
              <a:t>Convección profunda entre las </a:t>
            </a:r>
            <a:r>
              <a:rPr lang="es-ES_tradnl" altLang="en-US" dirty="0" smtClean="0"/>
              <a:t>09-18UTC evento inicio nocturno</a:t>
            </a:r>
            <a:endParaRPr lang="en-US" altLang="en-US" dirty="0"/>
          </a:p>
        </p:txBody>
      </p:sp>
      <p:sp>
        <p:nvSpPr>
          <p:cNvPr id="3" name="Left Brace 2"/>
          <p:cNvSpPr/>
          <p:nvPr/>
        </p:nvSpPr>
        <p:spPr>
          <a:xfrm rot="5400000">
            <a:off x="5448300" y="4374243"/>
            <a:ext cx="533400" cy="1828800"/>
          </a:xfrm>
          <a:prstGeom prst="leftBrace">
            <a:avLst>
              <a:gd name="adj1" fmla="val 8333"/>
              <a:gd name="adj2" fmla="val 4920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8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7" grpId="0" animBg="1"/>
      <p:bldP spid="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s-ES_tradnl" altLang="en-US" smtClean="0"/>
              <a:t>Cortes Temporales</a:t>
            </a:r>
          </a:p>
        </p:txBody>
      </p:sp>
      <p:sp>
        <p:nvSpPr>
          <p:cNvPr id="60419" name="Rectangle 3"/>
          <p:cNvSpPr>
            <a:spLocks noGrp="1" noChangeArrowheads="1"/>
          </p:cNvSpPr>
          <p:nvPr>
            <p:ph type="body" idx="1"/>
          </p:nvPr>
        </p:nvSpPr>
        <p:spPr/>
        <p:txBody>
          <a:bodyPr/>
          <a:lstStyle/>
          <a:p>
            <a:pPr eaLnBrk="1" hangingPunct="1"/>
            <a:r>
              <a:rPr lang="es-ES_tradnl" altLang="en-US" smtClean="0"/>
              <a:t>La evaluación de cortes temporales en la vertical, le permite al Meteorólogo visualizar rápidamente la dinámica atmosférica en la vertical.</a:t>
            </a:r>
          </a:p>
          <a:p>
            <a:pPr lvl="1" eaLnBrk="1" hangingPunct="1"/>
            <a:r>
              <a:rPr lang="es-ES_tradnl" altLang="en-US" smtClean="0"/>
              <a:t>Ayuda a diagnosticar periodos de tiempo donde hay convección  llana vs. profunda.</a:t>
            </a:r>
          </a:p>
          <a:p>
            <a:pPr lvl="1" eaLnBrk="1" hangingPunct="1"/>
            <a:r>
              <a:rPr lang="es-ES_tradnl" altLang="en-US" smtClean="0"/>
              <a:t>Resulta de mayor utilidad en el análisis de sistemas de escala sinóptica. </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Grp="1" noChangeArrowheads="1"/>
          </p:cNvSpPr>
          <p:nvPr>
            <p:ph type="ctrTitle"/>
          </p:nvPr>
        </p:nvSpPr>
        <p:spPr/>
        <p:txBody>
          <a:bodyPr/>
          <a:lstStyle/>
          <a:p>
            <a:pPr eaLnBrk="1" hangingPunct="1"/>
            <a:r>
              <a:rPr lang="es-ES_tradnl" altLang="en-US" dirty="0" smtClean="0"/>
              <a:t>Tiempo Severo</a:t>
            </a:r>
            <a:br>
              <a:rPr lang="es-ES_tradnl" altLang="en-US" dirty="0" smtClean="0"/>
            </a:br>
            <a:r>
              <a:rPr lang="es-ES_tradnl" altLang="en-US" dirty="0" smtClean="0"/>
              <a:t>Vigilancia</a:t>
            </a:r>
          </a:p>
        </p:txBody>
      </p:sp>
      <p:sp>
        <p:nvSpPr>
          <p:cNvPr id="53251" name="Rectangle 5"/>
          <p:cNvSpPr>
            <a:spLocks noGrp="1" noChangeArrowheads="1"/>
          </p:cNvSpPr>
          <p:nvPr>
            <p:ph type="subTitle" idx="1"/>
          </p:nvPr>
        </p:nvSpPr>
        <p:spPr/>
        <p:txBody>
          <a:bodyPr/>
          <a:lstStyle/>
          <a:p>
            <a:pPr eaLnBrk="1" hangingPunct="1"/>
            <a:endParaRPr lang="es-ES_tradnl" altLang="en-US" dirty="0" smtClean="0"/>
          </a:p>
        </p:txBody>
      </p:sp>
    </p:spTree>
    <p:extLst>
      <p:ext uri="{BB962C8B-B14F-4D97-AF65-F5344CB8AC3E}">
        <p14:creationId xmlns:p14="http://schemas.microsoft.com/office/powerpoint/2010/main" val="270471493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s-ES_tradnl" altLang="en-US" smtClean="0"/>
              <a:t>Tormentas Severas</a:t>
            </a:r>
          </a:p>
        </p:txBody>
      </p:sp>
      <p:sp>
        <p:nvSpPr>
          <p:cNvPr id="61443" name="Rectangle 3"/>
          <p:cNvSpPr>
            <a:spLocks noGrp="1" noChangeArrowheads="1"/>
          </p:cNvSpPr>
          <p:nvPr>
            <p:ph type="body" idx="1"/>
          </p:nvPr>
        </p:nvSpPr>
        <p:spPr/>
        <p:txBody>
          <a:bodyPr/>
          <a:lstStyle/>
          <a:p>
            <a:pPr eaLnBrk="1" hangingPunct="1">
              <a:lnSpc>
                <a:spcPct val="90000"/>
              </a:lnSpc>
            </a:pPr>
            <a:r>
              <a:rPr lang="es-ES_tradnl" altLang="en-US" sz="2800" dirty="0" smtClean="0"/>
              <a:t>Tormentas con vientos mas de 50 </a:t>
            </a:r>
            <a:r>
              <a:rPr lang="es-ES_tradnl" altLang="en-US" sz="2800" dirty="0" err="1" smtClean="0"/>
              <a:t>Kt</a:t>
            </a:r>
            <a:endParaRPr lang="es-ES_tradnl" altLang="en-US" sz="2800" dirty="0" smtClean="0"/>
          </a:p>
          <a:p>
            <a:pPr eaLnBrk="1" hangingPunct="1">
              <a:lnSpc>
                <a:spcPct val="90000"/>
              </a:lnSpc>
            </a:pPr>
            <a:r>
              <a:rPr lang="es-ES_tradnl" altLang="en-US" sz="2800" dirty="0" smtClean="0"/>
              <a:t>Granizo presente, con diámetro de 20mm</a:t>
            </a:r>
          </a:p>
          <a:p>
            <a:pPr eaLnBrk="1" hangingPunct="1">
              <a:lnSpc>
                <a:spcPct val="90000"/>
              </a:lnSpc>
            </a:pPr>
            <a:r>
              <a:rPr lang="es-ES_tradnl" altLang="en-US" sz="2800" dirty="0" smtClean="0"/>
              <a:t>Presencia de Tornados</a:t>
            </a:r>
          </a:p>
          <a:p>
            <a:pPr eaLnBrk="1" hangingPunct="1">
              <a:lnSpc>
                <a:spcPct val="90000"/>
              </a:lnSpc>
            </a:pPr>
            <a:r>
              <a:rPr lang="es-ES_tradnl" altLang="en-US" sz="2800" dirty="0" smtClean="0"/>
              <a:t>Riesgo de tormenta severa cuando topes convectivos llegan a 1.5 Km. de la tropopausa</a:t>
            </a:r>
          </a:p>
          <a:p>
            <a:pPr lvl="1" eaLnBrk="1" hangingPunct="1">
              <a:lnSpc>
                <a:spcPct val="90000"/>
              </a:lnSpc>
            </a:pPr>
            <a:r>
              <a:rPr lang="es-ES_tradnl" altLang="en-US" sz="2400" dirty="0" smtClean="0"/>
              <a:t>Cuando disponible utilicen temperatura/altura de la tropopausa derivada de sondas, o pronostico del modelo.</a:t>
            </a:r>
          </a:p>
          <a:p>
            <a:pPr lvl="1" eaLnBrk="1" hangingPunct="1">
              <a:lnSpc>
                <a:spcPct val="90000"/>
              </a:lnSpc>
            </a:pPr>
            <a:r>
              <a:rPr lang="es-ES_tradnl" altLang="en-US" sz="2400" dirty="0" smtClean="0"/>
              <a:t>Comparen topes fríos observados en satélite vs. temperatura de la tropopausa</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9144000" cy="7010400"/>
          </a:xfrm>
          <a:prstGeom prst="rect">
            <a:avLst/>
          </a:prstGeom>
        </p:spPr>
      </p:pic>
      <p:sp>
        <p:nvSpPr>
          <p:cNvPr id="62467" name="Rectangle 4"/>
          <p:cNvSpPr>
            <a:spLocks noGrp="1" noChangeArrowheads="1"/>
          </p:cNvSpPr>
          <p:nvPr>
            <p:ph type="title"/>
          </p:nvPr>
        </p:nvSpPr>
        <p:spPr>
          <a:xfrm>
            <a:off x="685800" y="0"/>
            <a:ext cx="7772400" cy="1143000"/>
          </a:xfrm>
        </p:spPr>
        <p:txBody>
          <a:bodyPr/>
          <a:lstStyle/>
          <a:p>
            <a:pPr eaLnBrk="1" hangingPunct="1"/>
            <a:r>
              <a:rPr lang="es-ES_tradnl" altLang="en-US" sz="4000" smtClean="0"/>
              <a:t>Nivel de Tropopausa </a:t>
            </a:r>
            <a:br>
              <a:rPr lang="es-ES_tradnl" altLang="en-US" sz="4000" smtClean="0"/>
            </a:br>
            <a:r>
              <a:rPr lang="es-ES_tradnl" altLang="en-US" sz="4000" smtClean="0"/>
              <a:t>(PRES TROP)</a:t>
            </a:r>
          </a:p>
        </p:txBody>
      </p:sp>
      <p:sp>
        <p:nvSpPr>
          <p:cNvPr id="3" name="TextBox 2"/>
          <p:cNvSpPr txBox="1"/>
          <p:nvPr/>
        </p:nvSpPr>
        <p:spPr>
          <a:xfrm>
            <a:off x="5943600" y="3657600"/>
            <a:ext cx="533400" cy="646331"/>
          </a:xfrm>
          <a:prstGeom prst="rect">
            <a:avLst/>
          </a:prstGeom>
          <a:noFill/>
        </p:spPr>
        <p:txBody>
          <a:bodyPr wrap="square" rtlCol="0">
            <a:spAutoFit/>
          </a:bodyPr>
          <a:lstStyle/>
          <a:p>
            <a:r>
              <a:rPr lang="es-ES_tradnl" sz="3600" b="1" dirty="0" smtClean="0">
                <a:solidFill>
                  <a:srgbClr val="FF0000"/>
                </a:solidFill>
              </a:rPr>
              <a:t>X</a:t>
            </a:r>
            <a:endParaRPr lang="es-ES_tradnl" sz="3600" b="1" dirty="0">
              <a:solidFill>
                <a:srgbClr val="FF0000"/>
              </a:solidFill>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3491" name="Rectangle 4"/>
          <p:cNvSpPr>
            <a:spLocks noGrp="1" noChangeArrowheads="1"/>
          </p:cNvSpPr>
          <p:nvPr>
            <p:ph type="title"/>
          </p:nvPr>
        </p:nvSpPr>
        <p:spPr>
          <a:xfrm>
            <a:off x="685800" y="0"/>
            <a:ext cx="7772400" cy="1143000"/>
          </a:xfrm>
        </p:spPr>
        <p:txBody>
          <a:bodyPr/>
          <a:lstStyle/>
          <a:p>
            <a:pPr eaLnBrk="1" hangingPunct="1"/>
            <a:r>
              <a:rPr lang="es-ES_tradnl" altLang="en-US" sz="4000" smtClean="0"/>
              <a:t>Nivel de Tropopausa </a:t>
            </a:r>
            <a:br>
              <a:rPr lang="es-ES_tradnl" altLang="en-US" sz="4000" smtClean="0"/>
            </a:br>
            <a:r>
              <a:rPr lang="es-ES_tradnl" altLang="en-US" sz="4000" smtClean="0"/>
              <a:t> (HGHT TROP (m))</a:t>
            </a:r>
          </a:p>
        </p:txBody>
      </p:sp>
      <p:sp>
        <p:nvSpPr>
          <p:cNvPr id="5" name="TextBox 4"/>
          <p:cNvSpPr txBox="1"/>
          <p:nvPr/>
        </p:nvSpPr>
        <p:spPr>
          <a:xfrm>
            <a:off x="5943600" y="3657600"/>
            <a:ext cx="533400" cy="646331"/>
          </a:xfrm>
          <a:prstGeom prst="rect">
            <a:avLst/>
          </a:prstGeom>
          <a:noFill/>
        </p:spPr>
        <p:txBody>
          <a:bodyPr wrap="square" rtlCol="0">
            <a:spAutoFit/>
          </a:bodyPr>
          <a:lstStyle/>
          <a:p>
            <a:r>
              <a:rPr lang="es-ES_tradnl" sz="3600" b="1" dirty="0" smtClean="0">
                <a:solidFill>
                  <a:srgbClr val="FF0000"/>
                </a:solidFill>
              </a:rPr>
              <a:t>X</a:t>
            </a:r>
            <a:endParaRPr lang="es-ES_tradnl" sz="3600" b="1" dirty="0">
              <a:solidFill>
                <a:srgbClr val="FF0000"/>
              </a:solidFill>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3491" name="Rectangle 4"/>
          <p:cNvSpPr>
            <a:spLocks noGrp="1" noChangeArrowheads="1"/>
          </p:cNvSpPr>
          <p:nvPr>
            <p:ph type="title"/>
          </p:nvPr>
        </p:nvSpPr>
        <p:spPr>
          <a:xfrm>
            <a:off x="685800" y="0"/>
            <a:ext cx="7772400" cy="1143000"/>
          </a:xfrm>
        </p:spPr>
        <p:txBody>
          <a:bodyPr/>
          <a:lstStyle/>
          <a:p>
            <a:pPr eaLnBrk="1" hangingPunct="1"/>
            <a:r>
              <a:rPr lang="es-ES_tradnl" altLang="en-US" sz="4000" dirty="0" smtClean="0"/>
              <a:t>Nivel de Tropopausa </a:t>
            </a:r>
            <a:br>
              <a:rPr lang="es-ES_tradnl" altLang="en-US" sz="4000" dirty="0" smtClean="0"/>
            </a:br>
            <a:r>
              <a:rPr lang="es-ES_tradnl" altLang="en-US" sz="4000" dirty="0" smtClean="0"/>
              <a:t> (HGHT TROP (ft))</a:t>
            </a:r>
          </a:p>
        </p:txBody>
      </p:sp>
      <p:sp>
        <p:nvSpPr>
          <p:cNvPr id="5" name="TextBox 4"/>
          <p:cNvSpPr txBox="1"/>
          <p:nvPr/>
        </p:nvSpPr>
        <p:spPr>
          <a:xfrm>
            <a:off x="5943600" y="3657600"/>
            <a:ext cx="533400" cy="646331"/>
          </a:xfrm>
          <a:prstGeom prst="rect">
            <a:avLst/>
          </a:prstGeom>
          <a:noFill/>
        </p:spPr>
        <p:txBody>
          <a:bodyPr wrap="square" rtlCol="0">
            <a:spAutoFit/>
          </a:bodyPr>
          <a:lstStyle/>
          <a:p>
            <a:r>
              <a:rPr lang="es-ES_tradnl" sz="3600" b="1" dirty="0" smtClean="0">
                <a:solidFill>
                  <a:srgbClr val="FF0000"/>
                </a:solidFill>
              </a:rPr>
              <a:t>X</a:t>
            </a:r>
            <a:endParaRPr lang="es-ES_tradnl" sz="3600" b="1" dirty="0">
              <a:solidFill>
                <a:srgbClr val="FF0000"/>
              </a:solidFill>
            </a:endParaRPr>
          </a:p>
        </p:txBody>
      </p:sp>
    </p:spTree>
    <p:extLst>
      <p:ext uri="{BB962C8B-B14F-4D97-AF65-F5344CB8AC3E}">
        <p14:creationId xmlns:p14="http://schemas.microsoft.com/office/powerpoint/2010/main" val="32856640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152400"/>
            <a:ext cx="9144000" cy="1066800"/>
          </a:xfrm>
        </p:spPr>
        <p:txBody>
          <a:bodyPr/>
          <a:lstStyle/>
          <a:p>
            <a:pPr eaLnBrk="1" hangingPunct="1"/>
            <a:r>
              <a:rPr lang="es-ES_tradnl" altLang="en-US" smtClean="0"/>
              <a:t>Modelo Conceptual de Corriente en Chorro en el Hemisferio Sur</a:t>
            </a:r>
          </a:p>
        </p:txBody>
      </p:sp>
      <p:graphicFrame>
        <p:nvGraphicFramePr>
          <p:cNvPr id="6147" name="Object 4"/>
          <p:cNvGraphicFramePr>
            <a:graphicFrameLocks noChangeAspect="1"/>
          </p:cNvGraphicFramePr>
          <p:nvPr/>
        </p:nvGraphicFramePr>
        <p:xfrm>
          <a:off x="990600" y="1524000"/>
          <a:ext cx="7086600" cy="4241800"/>
        </p:xfrm>
        <a:graphic>
          <a:graphicData uri="http://schemas.openxmlformats.org/presentationml/2006/ole">
            <mc:AlternateContent xmlns:mc="http://schemas.openxmlformats.org/markup-compatibility/2006">
              <mc:Choice xmlns:v="urn:schemas-microsoft-com:vml" Requires="v">
                <p:oleObj spid="_x0000_s164925" name="Bitmap Image" r:id="rId4" imgW="5076190" imgH="3038095" progId="Paint.Picture">
                  <p:embed/>
                </p:oleObj>
              </mc:Choice>
              <mc:Fallback>
                <p:oleObj name="Bitmap Image" r:id="rId4" imgW="5076190" imgH="3038095"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524000"/>
                        <a:ext cx="7086600" cy="424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8" name="Text Box 5"/>
          <p:cNvSpPr txBox="1">
            <a:spLocks noChangeArrowheads="1"/>
          </p:cNvSpPr>
          <p:nvPr/>
        </p:nvSpPr>
        <p:spPr bwMode="auto">
          <a:xfrm>
            <a:off x="838200" y="6096000"/>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a:t>Nota: Esto representa condiciones ideales en un flujo zonal.</a:t>
            </a:r>
          </a:p>
        </p:txBody>
      </p:sp>
      <p:sp>
        <p:nvSpPr>
          <p:cNvPr id="2" name="Oval 1"/>
          <p:cNvSpPr/>
          <p:nvPr/>
        </p:nvSpPr>
        <p:spPr>
          <a:xfrm>
            <a:off x="2837543" y="2964543"/>
            <a:ext cx="3581400" cy="1447800"/>
          </a:xfrm>
          <a:prstGeom prst="ellipse">
            <a:avLst/>
          </a:prstGeom>
          <a:solidFill>
            <a:srgbClr val="00B050">
              <a:alpha val="5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Oval 2"/>
          <p:cNvSpPr/>
          <p:nvPr/>
        </p:nvSpPr>
        <p:spPr>
          <a:xfrm>
            <a:off x="3657600" y="3200400"/>
            <a:ext cx="2057400" cy="914400"/>
          </a:xfrm>
          <a:prstGeom prst="ellipse">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12845461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Topes de los CB</a:t>
            </a:r>
            <a:endParaRPr lang="es-ES_tradnl" dirty="0"/>
          </a:p>
        </p:txBody>
      </p:sp>
      <p:sp>
        <p:nvSpPr>
          <p:cNvPr id="3" name="Content Placeholder 2"/>
          <p:cNvSpPr>
            <a:spLocks noGrp="1"/>
          </p:cNvSpPr>
          <p:nvPr>
            <p:ph idx="1"/>
          </p:nvPr>
        </p:nvSpPr>
        <p:spPr/>
        <p:txBody>
          <a:bodyPr/>
          <a:lstStyle/>
          <a:p>
            <a:r>
              <a:rPr lang="es-ES_tradnl" dirty="0" smtClean="0"/>
              <a:t>Con la Tropopausa entre los 45,000 y 50,000 pies (15-16Km), los topes convectivos se estiman a eso de FL500-FL550  </a:t>
            </a:r>
            <a:endParaRPr lang="es-ES_tradnl" dirty="0"/>
          </a:p>
        </p:txBody>
      </p:sp>
    </p:spTree>
    <p:extLst>
      <p:ext uri="{BB962C8B-B14F-4D97-AF65-F5344CB8AC3E}">
        <p14:creationId xmlns:p14="http://schemas.microsoft.com/office/powerpoint/2010/main" val="24243693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4515" name="Rectangle 4"/>
          <p:cNvSpPr>
            <a:spLocks noGrp="1" noChangeArrowheads="1"/>
          </p:cNvSpPr>
          <p:nvPr>
            <p:ph type="title"/>
          </p:nvPr>
        </p:nvSpPr>
        <p:spPr>
          <a:xfrm>
            <a:off x="685800" y="0"/>
            <a:ext cx="7772400" cy="1143000"/>
          </a:xfrm>
        </p:spPr>
        <p:txBody>
          <a:bodyPr/>
          <a:lstStyle/>
          <a:p>
            <a:pPr eaLnBrk="1" hangingPunct="1"/>
            <a:r>
              <a:rPr lang="es-ES_tradnl" altLang="en-US" sz="4000" smtClean="0"/>
              <a:t>Temperatura Tropopausa (</a:t>
            </a:r>
            <a:r>
              <a:rPr lang="es-ES_tradnl" altLang="en-US" sz="4000" baseline="30000" smtClean="0"/>
              <a:t>o</a:t>
            </a:r>
            <a:r>
              <a:rPr lang="es-ES_tradnl" altLang="en-US" sz="4000" smtClean="0"/>
              <a:t>C)</a:t>
            </a:r>
            <a:br>
              <a:rPr lang="es-ES_tradnl" altLang="en-US" sz="4000" smtClean="0"/>
            </a:br>
            <a:r>
              <a:rPr lang="es-ES_tradnl" altLang="en-US" sz="4000" smtClean="0"/>
              <a:t> (TEMP TROP)</a:t>
            </a:r>
          </a:p>
        </p:txBody>
      </p:sp>
      <p:sp>
        <p:nvSpPr>
          <p:cNvPr id="5" name="TextBox 4"/>
          <p:cNvSpPr txBox="1"/>
          <p:nvPr/>
        </p:nvSpPr>
        <p:spPr>
          <a:xfrm>
            <a:off x="5943600" y="3657600"/>
            <a:ext cx="533400" cy="646331"/>
          </a:xfrm>
          <a:prstGeom prst="rect">
            <a:avLst/>
          </a:prstGeom>
          <a:noFill/>
        </p:spPr>
        <p:txBody>
          <a:bodyPr wrap="square" rtlCol="0">
            <a:spAutoFit/>
          </a:bodyPr>
          <a:lstStyle/>
          <a:p>
            <a:r>
              <a:rPr lang="es-ES_tradnl" sz="3600" b="1" dirty="0" smtClean="0">
                <a:solidFill>
                  <a:srgbClr val="FF0000"/>
                </a:solidFill>
              </a:rPr>
              <a:t>X</a:t>
            </a:r>
            <a:endParaRPr lang="es-ES_tradnl" sz="3600" b="1" dirty="0">
              <a:solidFill>
                <a:srgbClr val="FF0000"/>
              </a:solidFill>
            </a:endParaRPr>
          </a:p>
        </p:txBody>
      </p:sp>
      <p:sp>
        <p:nvSpPr>
          <p:cNvPr id="3" name="Freeform 2"/>
          <p:cNvSpPr/>
          <p:nvPr/>
        </p:nvSpPr>
        <p:spPr>
          <a:xfrm>
            <a:off x="24063" y="2749269"/>
            <a:ext cx="3477126" cy="1197089"/>
          </a:xfrm>
          <a:custGeom>
            <a:avLst/>
            <a:gdLst>
              <a:gd name="connsiteX0" fmla="*/ 0 w 3477126"/>
              <a:gd name="connsiteY0" fmla="*/ 162373 h 1197089"/>
              <a:gd name="connsiteX1" fmla="*/ 72190 w 3477126"/>
              <a:gd name="connsiteY1" fmla="*/ 150342 h 1197089"/>
              <a:gd name="connsiteX2" fmla="*/ 818148 w 3477126"/>
              <a:gd name="connsiteY2" fmla="*/ 5963 h 1197089"/>
              <a:gd name="connsiteX3" fmla="*/ 1251284 w 3477126"/>
              <a:gd name="connsiteY3" fmla="*/ 42057 h 1197089"/>
              <a:gd name="connsiteX4" fmla="*/ 1600200 w 3477126"/>
              <a:gd name="connsiteY4" fmla="*/ 174405 h 1197089"/>
              <a:gd name="connsiteX5" fmla="*/ 2334126 w 3477126"/>
              <a:gd name="connsiteY5" fmla="*/ 342847 h 1197089"/>
              <a:gd name="connsiteX6" fmla="*/ 2947737 w 3477126"/>
              <a:gd name="connsiteY6" fmla="*/ 463163 h 1197089"/>
              <a:gd name="connsiteX7" fmla="*/ 3104148 w 3477126"/>
              <a:gd name="connsiteY7" fmla="*/ 499257 h 1197089"/>
              <a:gd name="connsiteX8" fmla="*/ 3248526 w 3477126"/>
              <a:gd name="connsiteY8" fmla="*/ 691763 h 1197089"/>
              <a:gd name="connsiteX9" fmla="*/ 3356811 w 3477126"/>
              <a:gd name="connsiteY9" fmla="*/ 980520 h 1197089"/>
              <a:gd name="connsiteX10" fmla="*/ 3416969 w 3477126"/>
              <a:gd name="connsiteY10" fmla="*/ 1160994 h 1197089"/>
              <a:gd name="connsiteX11" fmla="*/ 3477126 w 3477126"/>
              <a:gd name="connsiteY11" fmla="*/ 1197089 h 119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7126" h="1197089">
                <a:moveTo>
                  <a:pt x="0" y="162373"/>
                </a:moveTo>
                <a:lnTo>
                  <a:pt x="72190" y="150342"/>
                </a:lnTo>
                <a:cubicBezTo>
                  <a:pt x="208548" y="124274"/>
                  <a:pt x="621632" y="24010"/>
                  <a:pt x="818148" y="5963"/>
                </a:cubicBezTo>
                <a:cubicBezTo>
                  <a:pt x="1014664" y="-12084"/>
                  <a:pt x="1120942" y="13983"/>
                  <a:pt x="1251284" y="42057"/>
                </a:cubicBezTo>
                <a:cubicBezTo>
                  <a:pt x="1381626" y="70131"/>
                  <a:pt x="1419726" y="124273"/>
                  <a:pt x="1600200" y="174405"/>
                </a:cubicBezTo>
                <a:cubicBezTo>
                  <a:pt x="1780674" y="224537"/>
                  <a:pt x="2109537" y="294721"/>
                  <a:pt x="2334126" y="342847"/>
                </a:cubicBezTo>
                <a:cubicBezTo>
                  <a:pt x="2558716" y="390973"/>
                  <a:pt x="2819400" y="437095"/>
                  <a:pt x="2947737" y="463163"/>
                </a:cubicBezTo>
                <a:cubicBezTo>
                  <a:pt x="3076074" y="489231"/>
                  <a:pt x="3054017" y="461157"/>
                  <a:pt x="3104148" y="499257"/>
                </a:cubicBezTo>
                <a:cubicBezTo>
                  <a:pt x="3154279" y="537357"/>
                  <a:pt x="3206416" y="611553"/>
                  <a:pt x="3248526" y="691763"/>
                </a:cubicBezTo>
                <a:cubicBezTo>
                  <a:pt x="3290637" y="771974"/>
                  <a:pt x="3328737" y="902315"/>
                  <a:pt x="3356811" y="980520"/>
                </a:cubicBezTo>
                <a:cubicBezTo>
                  <a:pt x="3384885" y="1058725"/>
                  <a:pt x="3396916" y="1124899"/>
                  <a:pt x="3416969" y="1160994"/>
                </a:cubicBezTo>
                <a:cubicBezTo>
                  <a:pt x="3437022" y="1197089"/>
                  <a:pt x="3457074" y="1197089"/>
                  <a:pt x="3477126" y="1197089"/>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Freeform 3"/>
          <p:cNvSpPr/>
          <p:nvPr/>
        </p:nvSpPr>
        <p:spPr>
          <a:xfrm>
            <a:off x="3874168" y="4006516"/>
            <a:ext cx="3056021" cy="519079"/>
          </a:xfrm>
          <a:custGeom>
            <a:avLst/>
            <a:gdLst>
              <a:gd name="connsiteX0" fmla="*/ 0 w 3056021"/>
              <a:gd name="connsiteY0" fmla="*/ 0 h 519079"/>
              <a:gd name="connsiteX1" fmla="*/ 589548 w 3056021"/>
              <a:gd name="connsiteY1" fmla="*/ 72189 h 519079"/>
              <a:gd name="connsiteX2" fmla="*/ 950495 w 3056021"/>
              <a:gd name="connsiteY2" fmla="*/ 120316 h 519079"/>
              <a:gd name="connsiteX3" fmla="*/ 1179095 w 3056021"/>
              <a:gd name="connsiteY3" fmla="*/ 276726 h 519079"/>
              <a:gd name="connsiteX4" fmla="*/ 1407695 w 3056021"/>
              <a:gd name="connsiteY4" fmla="*/ 457200 h 519079"/>
              <a:gd name="connsiteX5" fmla="*/ 1624264 w 3056021"/>
              <a:gd name="connsiteY5" fmla="*/ 493295 h 519079"/>
              <a:gd name="connsiteX6" fmla="*/ 2093495 w 3056021"/>
              <a:gd name="connsiteY6" fmla="*/ 517358 h 519079"/>
              <a:gd name="connsiteX7" fmla="*/ 2466474 w 3056021"/>
              <a:gd name="connsiteY7" fmla="*/ 445168 h 519079"/>
              <a:gd name="connsiteX8" fmla="*/ 2839453 w 3056021"/>
              <a:gd name="connsiteY8" fmla="*/ 264695 h 519079"/>
              <a:gd name="connsiteX9" fmla="*/ 2959769 w 3056021"/>
              <a:gd name="connsiteY9" fmla="*/ 180473 h 519079"/>
              <a:gd name="connsiteX10" fmla="*/ 3056021 w 3056021"/>
              <a:gd name="connsiteY10" fmla="*/ 144379 h 51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6021" h="519079">
                <a:moveTo>
                  <a:pt x="0" y="0"/>
                </a:moveTo>
                <a:lnTo>
                  <a:pt x="589548" y="72189"/>
                </a:lnTo>
                <a:cubicBezTo>
                  <a:pt x="747964" y="92242"/>
                  <a:pt x="852237" y="86227"/>
                  <a:pt x="950495" y="120316"/>
                </a:cubicBezTo>
                <a:cubicBezTo>
                  <a:pt x="1048753" y="154405"/>
                  <a:pt x="1102895" y="220579"/>
                  <a:pt x="1179095" y="276726"/>
                </a:cubicBezTo>
                <a:cubicBezTo>
                  <a:pt x="1255295" y="332873"/>
                  <a:pt x="1333500" y="421105"/>
                  <a:pt x="1407695" y="457200"/>
                </a:cubicBezTo>
                <a:cubicBezTo>
                  <a:pt x="1481890" y="493295"/>
                  <a:pt x="1509964" y="483269"/>
                  <a:pt x="1624264" y="493295"/>
                </a:cubicBezTo>
                <a:cubicBezTo>
                  <a:pt x="1738564" y="503321"/>
                  <a:pt x="1953127" y="525379"/>
                  <a:pt x="2093495" y="517358"/>
                </a:cubicBezTo>
                <a:cubicBezTo>
                  <a:pt x="2233863" y="509337"/>
                  <a:pt x="2342148" y="487278"/>
                  <a:pt x="2466474" y="445168"/>
                </a:cubicBezTo>
                <a:cubicBezTo>
                  <a:pt x="2590800" y="403058"/>
                  <a:pt x="2757237" y="308811"/>
                  <a:pt x="2839453" y="264695"/>
                </a:cubicBezTo>
                <a:cubicBezTo>
                  <a:pt x="2921669" y="220579"/>
                  <a:pt x="2923674" y="200526"/>
                  <a:pt x="2959769" y="180473"/>
                </a:cubicBezTo>
                <a:cubicBezTo>
                  <a:pt x="2995864" y="160420"/>
                  <a:pt x="3025942" y="152399"/>
                  <a:pt x="3056021" y="144379"/>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Grp="1" noChangeArrowheads="1"/>
          </p:cNvSpPr>
          <p:nvPr>
            <p:ph type="ctrTitle"/>
          </p:nvPr>
        </p:nvSpPr>
        <p:spPr/>
        <p:txBody>
          <a:bodyPr/>
          <a:lstStyle/>
          <a:p>
            <a:pPr eaLnBrk="1" hangingPunct="1"/>
            <a:r>
              <a:rPr lang="es-ES_tradnl" altLang="en-US" smtClean="0"/>
              <a:t>Verificación del Evento</a:t>
            </a:r>
          </a:p>
        </p:txBody>
      </p:sp>
      <p:sp>
        <p:nvSpPr>
          <p:cNvPr id="65539" name="Rectangle 5"/>
          <p:cNvSpPr>
            <a:spLocks noGrp="1" noChangeArrowheads="1"/>
          </p:cNvSpPr>
          <p:nvPr>
            <p:ph type="subTitle" idx="1"/>
          </p:nvPr>
        </p:nvSpPr>
        <p:spPr/>
        <p:txBody>
          <a:bodyPr/>
          <a:lstStyle/>
          <a:p>
            <a:pPr eaLnBrk="1" hangingPunct="1"/>
            <a:r>
              <a:rPr lang="es-ES_tradnl" altLang="en-US" dirty="0" smtClean="0"/>
              <a:t>Noviembre 27, 2015</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67" y="539750"/>
            <a:ext cx="8424333" cy="6318250"/>
          </a:xfrm>
          <a:prstGeom prst="rect">
            <a:avLst/>
          </a:prstGeom>
        </p:spPr>
      </p:pic>
      <p:sp>
        <p:nvSpPr>
          <p:cNvPr id="66563" name="Rectangle 4"/>
          <p:cNvSpPr>
            <a:spLocks noGrp="1" noChangeArrowheads="1"/>
          </p:cNvSpPr>
          <p:nvPr>
            <p:ph type="title"/>
          </p:nvPr>
        </p:nvSpPr>
        <p:spPr>
          <a:xfrm>
            <a:off x="0" y="0"/>
            <a:ext cx="9144000" cy="533400"/>
          </a:xfrm>
          <a:solidFill>
            <a:schemeClr val="bg2"/>
          </a:solidFill>
          <a:ln>
            <a:solidFill>
              <a:schemeClr val="tx2"/>
            </a:solidFill>
            <a:miter lim="800000"/>
            <a:headEnd/>
            <a:tailEnd/>
          </a:ln>
        </p:spPr>
        <p:txBody>
          <a:bodyPr/>
          <a:lstStyle/>
          <a:p>
            <a:pPr eaLnBrk="1" hangingPunct="1"/>
            <a:r>
              <a:rPr lang="es-ES_tradnl" altLang="en-US" sz="3200" smtClean="0"/>
              <a:t>Animación Imagen Vapor 26-27/02/07 (12Z-12Z) </a:t>
            </a:r>
          </a:p>
        </p:txBody>
      </p:sp>
      <p:sp>
        <p:nvSpPr>
          <p:cNvPr id="120843" name="Text Box 11"/>
          <p:cNvSpPr txBox="1">
            <a:spLocks noChangeArrowheads="1"/>
          </p:cNvSpPr>
          <p:nvPr/>
        </p:nvSpPr>
        <p:spPr bwMode="auto">
          <a:xfrm>
            <a:off x="3886200" y="838200"/>
            <a:ext cx="4841631" cy="1200329"/>
          </a:xfrm>
          <a:prstGeom prst="rect">
            <a:avLst/>
          </a:prstGeom>
          <a:solidFill>
            <a:schemeClr val="bg1"/>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dirty="0">
                <a:solidFill>
                  <a:schemeClr val="tx2"/>
                </a:solidFill>
              </a:rPr>
              <a:t>Onda </a:t>
            </a:r>
            <a:r>
              <a:rPr lang="es-ES_tradnl" altLang="en-US" dirty="0" smtClean="0">
                <a:solidFill>
                  <a:schemeClr val="tx2"/>
                </a:solidFill>
              </a:rPr>
              <a:t>corta cruza el centro de Chile hacia Argentina, mientras que el flujo en altura se enfoca en los Andes</a:t>
            </a:r>
            <a:endParaRPr lang="es-ES_tradnl" altLang="en-US" dirty="0">
              <a:solidFill>
                <a:schemeClr val="tx2"/>
              </a:solidFill>
            </a:endParaRPr>
          </a:p>
        </p:txBody>
      </p:sp>
      <p:sp>
        <p:nvSpPr>
          <p:cNvPr id="120844" name="Line 12"/>
          <p:cNvSpPr>
            <a:spLocks noChangeShapeType="1"/>
          </p:cNvSpPr>
          <p:nvPr/>
        </p:nvSpPr>
        <p:spPr bwMode="auto">
          <a:xfrm flipH="1">
            <a:off x="2667000" y="2038528"/>
            <a:ext cx="3962400" cy="329547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7" name="Line 12"/>
          <p:cNvSpPr>
            <a:spLocks noChangeShapeType="1"/>
          </p:cNvSpPr>
          <p:nvPr/>
        </p:nvSpPr>
        <p:spPr bwMode="auto">
          <a:xfrm flipH="1">
            <a:off x="3505200" y="2038530"/>
            <a:ext cx="3124200" cy="70467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8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08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43" grpId="0" animBg="1"/>
      <p:bldP spid="120844" grpId="0" animBg="1"/>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 y="533400"/>
            <a:ext cx="8432800" cy="6324600"/>
          </a:xfrm>
          <a:prstGeom prst="rect">
            <a:avLst/>
          </a:prstGeom>
        </p:spPr>
      </p:pic>
      <p:sp>
        <p:nvSpPr>
          <p:cNvPr id="68611" name="Rectangle 3"/>
          <p:cNvSpPr>
            <a:spLocks noGrp="1" noChangeArrowheads="1"/>
          </p:cNvSpPr>
          <p:nvPr>
            <p:ph type="title"/>
          </p:nvPr>
        </p:nvSpPr>
        <p:spPr>
          <a:xfrm>
            <a:off x="0" y="0"/>
            <a:ext cx="9144000" cy="533400"/>
          </a:xfrm>
          <a:solidFill>
            <a:schemeClr val="bg2"/>
          </a:solidFill>
          <a:ln>
            <a:solidFill>
              <a:schemeClr val="tx2"/>
            </a:solidFill>
            <a:miter lim="800000"/>
            <a:headEnd/>
            <a:tailEnd/>
          </a:ln>
        </p:spPr>
        <p:txBody>
          <a:bodyPr/>
          <a:lstStyle/>
          <a:p>
            <a:pPr eaLnBrk="1" hangingPunct="1"/>
            <a:r>
              <a:rPr lang="es-ES_tradnl" altLang="en-US" sz="3200" dirty="0" smtClean="0"/>
              <a:t>Animación Imagen </a:t>
            </a:r>
            <a:r>
              <a:rPr lang="es-ES_tradnl" altLang="en-US" sz="3200" dirty="0" smtClean="0"/>
              <a:t>IR</a:t>
            </a:r>
            <a:endParaRPr lang="es-ES_tradnl" altLang="en-US" sz="3200" dirty="0" smtClean="0"/>
          </a:p>
        </p:txBody>
      </p:sp>
      <p:sp>
        <p:nvSpPr>
          <p:cNvPr id="201733" name="Line 5"/>
          <p:cNvSpPr>
            <a:spLocks noChangeShapeType="1"/>
          </p:cNvSpPr>
          <p:nvPr/>
        </p:nvSpPr>
        <p:spPr bwMode="auto">
          <a:xfrm>
            <a:off x="3124200" y="1666875"/>
            <a:ext cx="2514600" cy="17621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6" name="Text Box 4"/>
          <p:cNvSpPr txBox="1">
            <a:spLocks noChangeArrowheads="1"/>
          </p:cNvSpPr>
          <p:nvPr/>
        </p:nvSpPr>
        <p:spPr bwMode="auto">
          <a:xfrm>
            <a:off x="1371600" y="1066800"/>
            <a:ext cx="1752600" cy="1200150"/>
          </a:xfrm>
          <a:prstGeom prst="rect">
            <a:avLst/>
          </a:prstGeom>
          <a:solidFill>
            <a:schemeClr val="bg1"/>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dirty="0">
                <a:solidFill>
                  <a:schemeClr val="tx2"/>
                </a:solidFill>
              </a:rPr>
              <a:t>Topes Fríos Llegan a los -</a:t>
            </a:r>
            <a:r>
              <a:rPr lang="es-ES_tradnl" altLang="en-US" dirty="0" smtClean="0">
                <a:solidFill>
                  <a:schemeClr val="tx2"/>
                </a:solidFill>
              </a:rPr>
              <a:t>80 y -90C</a:t>
            </a:r>
            <a:endParaRPr lang="es-ES_tradnl" altLang="en-US" dirty="0">
              <a:solidFill>
                <a:schemeClr val="tx2"/>
              </a:solidFill>
            </a:endParaRPr>
          </a:p>
        </p:txBody>
      </p:sp>
      <p:sp>
        <p:nvSpPr>
          <p:cNvPr id="7" name="Line 5"/>
          <p:cNvSpPr>
            <a:spLocks noChangeShapeType="1"/>
          </p:cNvSpPr>
          <p:nvPr/>
        </p:nvSpPr>
        <p:spPr bwMode="auto">
          <a:xfrm>
            <a:off x="2362200" y="2266950"/>
            <a:ext cx="1905000" cy="78105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17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3" grpId="0" animBg="1"/>
      <p:bldP spid="6" grpId="0" animBg="1"/>
      <p:bldP spid="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_tradnl"/>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76200"/>
            <a:ext cx="8890000" cy="6667500"/>
          </a:xfrm>
          <a:prstGeom prst="rect">
            <a:avLst/>
          </a:prstGeom>
        </p:spPr>
      </p:pic>
    </p:spTree>
    <p:extLst>
      <p:ext uri="{BB962C8B-B14F-4D97-AF65-F5344CB8AC3E}">
        <p14:creationId xmlns:p14="http://schemas.microsoft.com/office/powerpoint/2010/main" val="16299500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_tradnl"/>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365705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4"/>
          <p:cNvSpPr>
            <a:spLocks noGrp="1" noChangeArrowheads="1"/>
          </p:cNvSpPr>
          <p:nvPr>
            <p:ph type="title"/>
          </p:nvPr>
        </p:nvSpPr>
        <p:spPr>
          <a:xfrm>
            <a:off x="0" y="0"/>
            <a:ext cx="9144000" cy="1143000"/>
          </a:xfrm>
          <a:solidFill>
            <a:schemeClr val="bg2"/>
          </a:solidFill>
        </p:spPr>
        <p:txBody>
          <a:bodyPr/>
          <a:lstStyle/>
          <a:p>
            <a:pPr eaLnBrk="1" hangingPunct="1"/>
            <a:r>
              <a:rPr lang="es-ES_tradnl" altLang="en-US" sz="4000" dirty="0" smtClean="0"/>
              <a:t>Reportes Sinóptico de Precipitación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5803" y="914400"/>
            <a:ext cx="5011911" cy="28145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803" y="3947432"/>
            <a:ext cx="5011911" cy="29099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638" y="914400"/>
            <a:ext cx="3000375" cy="300037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728999"/>
            <a:ext cx="2995613" cy="2995613"/>
          </a:xfrm>
          <a:prstGeom prst="rect">
            <a:avLst/>
          </a:prstGeom>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p:cNvSpPr>
            <a:spLocks noGrp="1" noChangeArrowheads="1"/>
          </p:cNvSpPr>
          <p:nvPr>
            <p:ph type="ctrTitle"/>
          </p:nvPr>
        </p:nvSpPr>
        <p:spPr/>
        <p:txBody>
          <a:bodyPr/>
          <a:lstStyle/>
          <a:p>
            <a:pPr eaLnBrk="1" hangingPunct="1"/>
            <a:r>
              <a:rPr lang="es-ES_tradnl" altLang="en-US" smtClean="0">
                <a:cs typeface="Times New Roman" pitchFamily="18" charset="0"/>
              </a:rPr>
              <a:t>¿</a:t>
            </a:r>
            <a:r>
              <a:rPr lang="es-ES_tradnl" altLang="en-US" smtClean="0"/>
              <a:t>Preguntas?</a:t>
            </a:r>
          </a:p>
        </p:txBody>
      </p:sp>
      <p:sp>
        <p:nvSpPr>
          <p:cNvPr id="75779" name="Rectangle 5"/>
          <p:cNvSpPr>
            <a:spLocks noGrp="1" noChangeArrowheads="1"/>
          </p:cNvSpPr>
          <p:nvPr>
            <p:ph type="subTitle" idx="1"/>
          </p:nvPr>
        </p:nvSpPr>
        <p:spPr/>
        <p:txBody>
          <a:bodyPr/>
          <a:lstStyle/>
          <a:p>
            <a:pPr eaLnBrk="1" hangingPunct="1"/>
            <a:endParaRPr lang="es-ES_tradnl" altLang="en-US" smtClean="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Grp="1" noChangeArrowheads="1"/>
          </p:cNvSpPr>
          <p:nvPr>
            <p:ph type="ctrTitle"/>
          </p:nvPr>
        </p:nvSpPr>
        <p:spPr/>
        <p:txBody>
          <a:bodyPr/>
          <a:lstStyle/>
          <a:p>
            <a:pPr eaLnBrk="1" hangingPunct="1"/>
            <a:r>
              <a:rPr lang="es-ES_tradnl" altLang="en-US" smtClean="0"/>
              <a:t>Prueba</a:t>
            </a:r>
          </a:p>
        </p:txBody>
      </p:sp>
      <p:sp>
        <p:nvSpPr>
          <p:cNvPr id="76803" name="Rectangle 5"/>
          <p:cNvSpPr>
            <a:spLocks noGrp="1" noChangeArrowheads="1"/>
          </p:cNvSpPr>
          <p:nvPr>
            <p:ph type="subTitle" idx="1"/>
          </p:nvPr>
        </p:nvSpPr>
        <p:spPr/>
        <p:txBody>
          <a:bodyPr/>
          <a:lstStyle/>
          <a:p>
            <a:pPr eaLnBrk="1" hangingPunct="1"/>
            <a:endParaRPr lang="es-ES_tradnl" altLang="en-US"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219200" y="2209800"/>
            <a:ext cx="6629400" cy="411480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17411" name="Oval 9"/>
          <p:cNvSpPr>
            <a:spLocks noChangeArrowheads="1"/>
          </p:cNvSpPr>
          <p:nvPr/>
        </p:nvSpPr>
        <p:spPr bwMode="auto">
          <a:xfrm>
            <a:off x="3048000" y="2743200"/>
            <a:ext cx="2971800" cy="2286000"/>
          </a:xfrm>
          <a:prstGeom prst="ellipse">
            <a:avLst/>
          </a:prstGeom>
          <a:solidFill>
            <a:schemeClr val="accent1"/>
          </a:solidFill>
          <a:ln w="9525">
            <a:solidFill>
              <a:schemeClr val="bg2"/>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17412" name="Oval 10"/>
          <p:cNvSpPr>
            <a:spLocks noChangeArrowheads="1"/>
          </p:cNvSpPr>
          <p:nvPr/>
        </p:nvSpPr>
        <p:spPr bwMode="auto">
          <a:xfrm>
            <a:off x="3581400" y="2971800"/>
            <a:ext cx="1828800" cy="1676400"/>
          </a:xfrm>
          <a:prstGeom prst="ellipse">
            <a:avLst/>
          </a:prstGeom>
          <a:solidFill>
            <a:schemeClr val="accent1"/>
          </a:solidFill>
          <a:ln w="9525">
            <a:solidFill>
              <a:schemeClr val="bg2"/>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17413" name="Rectangle 4"/>
          <p:cNvSpPr>
            <a:spLocks noGrp="1" noChangeArrowheads="1"/>
          </p:cNvSpPr>
          <p:nvPr>
            <p:ph type="title"/>
          </p:nvPr>
        </p:nvSpPr>
        <p:spPr>
          <a:xfrm>
            <a:off x="685800" y="76200"/>
            <a:ext cx="7772400" cy="1143000"/>
          </a:xfrm>
        </p:spPr>
        <p:txBody>
          <a:bodyPr/>
          <a:lstStyle/>
          <a:p>
            <a:pPr eaLnBrk="1" hangingPunct="1"/>
            <a:r>
              <a:rPr lang="es-ES_tradnl" altLang="en-US" smtClean="0"/>
              <a:t>Jet en Curvatura Ciclónica (HS)</a:t>
            </a:r>
          </a:p>
        </p:txBody>
      </p:sp>
      <p:sp>
        <p:nvSpPr>
          <p:cNvPr id="17414" name="Freeform 6"/>
          <p:cNvSpPr>
            <a:spLocks/>
          </p:cNvSpPr>
          <p:nvPr/>
        </p:nvSpPr>
        <p:spPr bwMode="auto">
          <a:xfrm flipV="1">
            <a:off x="1600200" y="3124200"/>
            <a:ext cx="5715000" cy="1524000"/>
          </a:xfrm>
          <a:custGeom>
            <a:avLst/>
            <a:gdLst>
              <a:gd name="T0" fmla="*/ 0 w 2544"/>
              <a:gd name="T1" fmla="*/ 0 h 776"/>
              <a:gd name="T2" fmla="*/ 2147483647 w 2544"/>
              <a:gd name="T3" fmla="*/ 2147483647 h 776"/>
              <a:gd name="T4" fmla="*/ 2147483647 w 2544"/>
              <a:gd name="T5" fmla="*/ 2147483647 h 776"/>
              <a:gd name="T6" fmla="*/ 2147483647 w 2544"/>
              <a:gd name="T7" fmla="*/ 2147483647 h 776"/>
              <a:gd name="T8" fmla="*/ 2147483647 w 2544"/>
              <a:gd name="T9" fmla="*/ 2147483647 h 776"/>
              <a:gd name="T10" fmla="*/ 2147483647 w 2544"/>
              <a:gd name="T11" fmla="*/ 2147483647 h 776"/>
              <a:gd name="T12" fmla="*/ 0 60000 65536"/>
              <a:gd name="T13" fmla="*/ 0 60000 65536"/>
              <a:gd name="T14" fmla="*/ 0 60000 65536"/>
              <a:gd name="T15" fmla="*/ 0 60000 65536"/>
              <a:gd name="T16" fmla="*/ 0 60000 65536"/>
              <a:gd name="T17" fmla="*/ 0 60000 65536"/>
              <a:gd name="T18" fmla="*/ 0 w 2544"/>
              <a:gd name="T19" fmla="*/ 0 h 776"/>
              <a:gd name="T20" fmla="*/ 2544 w 2544"/>
              <a:gd name="T21" fmla="*/ 776 h 776"/>
            </a:gdLst>
            <a:ahLst/>
            <a:cxnLst>
              <a:cxn ang="T12">
                <a:pos x="T0" y="T1"/>
              </a:cxn>
              <a:cxn ang="T13">
                <a:pos x="T2" y="T3"/>
              </a:cxn>
              <a:cxn ang="T14">
                <a:pos x="T4" y="T5"/>
              </a:cxn>
              <a:cxn ang="T15">
                <a:pos x="T6" y="T7"/>
              </a:cxn>
              <a:cxn ang="T16">
                <a:pos x="T8" y="T9"/>
              </a:cxn>
              <a:cxn ang="T17">
                <a:pos x="T10" y="T11"/>
              </a:cxn>
            </a:cxnLst>
            <a:rect l="T18" t="T19" r="T20" b="T21"/>
            <a:pathLst>
              <a:path w="2544" h="776">
                <a:moveTo>
                  <a:pt x="0" y="0"/>
                </a:moveTo>
                <a:cubicBezTo>
                  <a:pt x="136" y="248"/>
                  <a:pt x="272" y="496"/>
                  <a:pt x="480" y="624"/>
                </a:cubicBezTo>
                <a:cubicBezTo>
                  <a:pt x="688" y="752"/>
                  <a:pt x="1032" y="760"/>
                  <a:pt x="1248" y="768"/>
                </a:cubicBezTo>
                <a:cubicBezTo>
                  <a:pt x="1464" y="776"/>
                  <a:pt x="1616" y="736"/>
                  <a:pt x="1776" y="672"/>
                </a:cubicBezTo>
                <a:cubicBezTo>
                  <a:pt x="1936" y="608"/>
                  <a:pt x="2080" y="488"/>
                  <a:pt x="2208" y="384"/>
                </a:cubicBezTo>
                <a:cubicBezTo>
                  <a:pt x="2336" y="280"/>
                  <a:pt x="2488" y="104"/>
                  <a:pt x="2544" y="48"/>
                </a:cubicBezTo>
              </a:path>
            </a:pathLst>
          </a:custGeom>
          <a:noFill/>
          <a:ln w="19050" cap="flat">
            <a:solidFill>
              <a:schemeClr val="bg2"/>
            </a:solidFill>
            <a:prstDash val="dash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7415" name="Freeform 7"/>
          <p:cNvSpPr>
            <a:spLocks/>
          </p:cNvSpPr>
          <p:nvPr/>
        </p:nvSpPr>
        <p:spPr bwMode="auto">
          <a:xfrm flipV="1">
            <a:off x="2209800" y="4495800"/>
            <a:ext cx="4419600" cy="1143000"/>
          </a:xfrm>
          <a:custGeom>
            <a:avLst/>
            <a:gdLst>
              <a:gd name="T0" fmla="*/ 0 w 2544"/>
              <a:gd name="T1" fmla="*/ 0 h 776"/>
              <a:gd name="T2" fmla="*/ 2147483647 w 2544"/>
              <a:gd name="T3" fmla="*/ 2147483647 h 776"/>
              <a:gd name="T4" fmla="*/ 2147483647 w 2544"/>
              <a:gd name="T5" fmla="*/ 2147483647 h 776"/>
              <a:gd name="T6" fmla="*/ 2147483647 w 2544"/>
              <a:gd name="T7" fmla="*/ 2147483647 h 776"/>
              <a:gd name="T8" fmla="*/ 2147483647 w 2544"/>
              <a:gd name="T9" fmla="*/ 2147483647 h 776"/>
              <a:gd name="T10" fmla="*/ 2147483647 w 2544"/>
              <a:gd name="T11" fmla="*/ 2147483647 h 776"/>
              <a:gd name="T12" fmla="*/ 0 60000 65536"/>
              <a:gd name="T13" fmla="*/ 0 60000 65536"/>
              <a:gd name="T14" fmla="*/ 0 60000 65536"/>
              <a:gd name="T15" fmla="*/ 0 60000 65536"/>
              <a:gd name="T16" fmla="*/ 0 60000 65536"/>
              <a:gd name="T17" fmla="*/ 0 60000 65536"/>
              <a:gd name="T18" fmla="*/ 0 w 2544"/>
              <a:gd name="T19" fmla="*/ 0 h 776"/>
              <a:gd name="T20" fmla="*/ 2544 w 2544"/>
              <a:gd name="T21" fmla="*/ 776 h 776"/>
            </a:gdLst>
            <a:ahLst/>
            <a:cxnLst>
              <a:cxn ang="T12">
                <a:pos x="T0" y="T1"/>
              </a:cxn>
              <a:cxn ang="T13">
                <a:pos x="T2" y="T3"/>
              </a:cxn>
              <a:cxn ang="T14">
                <a:pos x="T4" y="T5"/>
              </a:cxn>
              <a:cxn ang="T15">
                <a:pos x="T6" y="T7"/>
              </a:cxn>
              <a:cxn ang="T16">
                <a:pos x="T8" y="T9"/>
              </a:cxn>
              <a:cxn ang="T17">
                <a:pos x="T10" y="T11"/>
              </a:cxn>
            </a:cxnLst>
            <a:rect l="T18" t="T19" r="T20" b="T21"/>
            <a:pathLst>
              <a:path w="2544" h="776">
                <a:moveTo>
                  <a:pt x="0" y="0"/>
                </a:moveTo>
                <a:cubicBezTo>
                  <a:pt x="136" y="248"/>
                  <a:pt x="272" y="496"/>
                  <a:pt x="480" y="624"/>
                </a:cubicBezTo>
                <a:cubicBezTo>
                  <a:pt x="688" y="752"/>
                  <a:pt x="1032" y="760"/>
                  <a:pt x="1248" y="768"/>
                </a:cubicBezTo>
                <a:cubicBezTo>
                  <a:pt x="1464" y="776"/>
                  <a:pt x="1616" y="736"/>
                  <a:pt x="1776" y="672"/>
                </a:cubicBezTo>
                <a:cubicBezTo>
                  <a:pt x="1936" y="608"/>
                  <a:pt x="2080" y="488"/>
                  <a:pt x="2208" y="384"/>
                </a:cubicBezTo>
                <a:cubicBezTo>
                  <a:pt x="2336" y="280"/>
                  <a:pt x="2488" y="104"/>
                  <a:pt x="2544" y="48"/>
                </a:cubicBezTo>
              </a:path>
            </a:pathLst>
          </a:custGeom>
          <a:noFill/>
          <a:ln w="19050" cap="flat">
            <a:solidFill>
              <a:schemeClr val="bg2"/>
            </a:solidFill>
            <a:prstDash val="dash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7416" name="Freeform 8"/>
          <p:cNvSpPr>
            <a:spLocks/>
          </p:cNvSpPr>
          <p:nvPr/>
        </p:nvSpPr>
        <p:spPr bwMode="auto">
          <a:xfrm flipV="1">
            <a:off x="1981200" y="3581400"/>
            <a:ext cx="5029200" cy="1371600"/>
          </a:xfrm>
          <a:custGeom>
            <a:avLst/>
            <a:gdLst>
              <a:gd name="T0" fmla="*/ 0 w 2544"/>
              <a:gd name="T1" fmla="*/ 0 h 776"/>
              <a:gd name="T2" fmla="*/ 2147483647 w 2544"/>
              <a:gd name="T3" fmla="*/ 2147483647 h 776"/>
              <a:gd name="T4" fmla="*/ 2147483647 w 2544"/>
              <a:gd name="T5" fmla="*/ 2147483647 h 776"/>
              <a:gd name="T6" fmla="*/ 2147483647 w 2544"/>
              <a:gd name="T7" fmla="*/ 2147483647 h 776"/>
              <a:gd name="T8" fmla="*/ 2147483647 w 2544"/>
              <a:gd name="T9" fmla="*/ 2147483647 h 776"/>
              <a:gd name="T10" fmla="*/ 2147483647 w 2544"/>
              <a:gd name="T11" fmla="*/ 2147483647 h 776"/>
              <a:gd name="T12" fmla="*/ 0 60000 65536"/>
              <a:gd name="T13" fmla="*/ 0 60000 65536"/>
              <a:gd name="T14" fmla="*/ 0 60000 65536"/>
              <a:gd name="T15" fmla="*/ 0 60000 65536"/>
              <a:gd name="T16" fmla="*/ 0 60000 65536"/>
              <a:gd name="T17" fmla="*/ 0 60000 65536"/>
              <a:gd name="T18" fmla="*/ 0 w 2544"/>
              <a:gd name="T19" fmla="*/ 0 h 776"/>
              <a:gd name="T20" fmla="*/ 2544 w 2544"/>
              <a:gd name="T21" fmla="*/ 776 h 776"/>
            </a:gdLst>
            <a:ahLst/>
            <a:cxnLst>
              <a:cxn ang="T12">
                <a:pos x="T0" y="T1"/>
              </a:cxn>
              <a:cxn ang="T13">
                <a:pos x="T2" y="T3"/>
              </a:cxn>
              <a:cxn ang="T14">
                <a:pos x="T4" y="T5"/>
              </a:cxn>
              <a:cxn ang="T15">
                <a:pos x="T6" y="T7"/>
              </a:cxn>
              <a:cxn ang="T16">
                <a:pos x="T8" y="T9"/>
              </a:cxn>
              <a:cxn ang="T17">
                <a:pos x="T10" y="T11"/>
              </a:cxn>
            </a:cxnLst>
            <a:rect l="T18" t="T19" r="T20" b="T21"/>
            <a:pathLst>
              <a:path w="2544" h="776">
                <a:moveTo>
                  <a:pt x="0" y="0"/>
                </a:moveTo>
                <a:cubicBezTo>
                  <a:pt x="136" y="248"/>
                  <a:pt x="272" y="496"/>
                  <a:pt x="480" y="624"/>
                </a:cubicBezTo>
                <a:cubicBezTo>
                  <a:pt x="688" y="752"/>
                  <a:pt x="1032" y="760"/>
                  <a:pt x="1248" y="768"/>
                </a:cubicBezTo>
                <a:cubicBezTo>
                  <a:pt x="1464" y="776"/>
                  <a:pt x="1616" y="736"/>
                  <a:pt x="1776" y="672"/>
                </a:cubicBezTo>
                <a:cubicBezTo>
                  <a:pt x="1936" y="608"/>
                  <a:pt x="2080" y="488"/>
                  <a:pt x="2208" y="384"/>
                </a:cubicBezTo>
                <a:cubicBezTo>
                  <a:pt x="2336" y="280"/>
                  <a:pt x="2488" y="104"/>
                  <a:pt x="2544" y="48"/>
                </a:cubicBezTo>
              </a:path>
            </a:pathLst>
          </a:custGeom>
          <a:noFill/>
          <a:ln w="34925" cap="flat">
            <a:solidFill>
              <a:schemeClr val="bg2"/>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7417" name="Text Box 11"/>
          <p:cNvSpPr txBox="1">
            <a:spLocks noChangeArrowheads="1"/>
          </p:cNvSpPr>
          <p:nvPr/>
        </p:nvSpPr>
        <p:spPr bwMode="auto">
          <a:xfrm>
            <a:off x="4191000" y="32766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1800">
                <a:solidFill>
                  <a:schemeClr val="bg2"/>
                </a:solidFill>
              </a:rPr>
              <a:t>Max</a:t>
            </a:r>
          </a:p>
        </p:txBody>
      </p:sp>
      <p:sp>
        <p:nvSpPr>
          <p:cNvPr id="17418" name="Text Box 12"/>
          <p:cNvSpPr txBox="1">
            <a:spLocks noChangeArrowheads="1"/>
          </p:cNvSpPr>
          <p:nvPr/>
        </p:nvSpPr>
        <p:spPr bwMode="auto">
          <a:xfrm>
            <a:off x="3048000" y="396240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1400" b="1">
                <a:solidFill>
                  <a:srgbClr val="FF0000"/>
                </a:solidFill>
              </a:rPr>
              <a:t>Convergencia</a:t>
            </a:r>
          </a:p>
        </p:txBody>
      </p:sp>
      <p:sp>
        <p:nvSpPr>
          <p:cNvPr id="17419" name="Text Box 13"/>
          <p:cNvSpPr txBox="1">
            <a:spLocks noChangeArrowheads="1"/>
          </p:cNvSpPr>
          <p:nvPr/>
        </p:nvSpPr>
        <p:spPr bwMode="auto">
          <a:xfrm>
            <a:off x="4648200" y="39624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1400" b="1">
                <a:solidFill>
                  <a:schemeClr val="bg1"/>
                </a:solidFill>
              </a:rPr>
              <a:t>Divergencia</a:t>
            </a:r>
          </a:p>
        </p:txBody>
      </p:sp>
      <p:sp>
        <p:nvSpPr>
          <p:cNvPr id="17420" name="Text Box 14"/>
          <p:cNvSpPr txBox="1">
            <a:spLocks noChangeArrowheads="1"/>
          </p:cNvSpPr>
          <p:nvPr/>
        </p:nvSpPr>
        <p:spPr bwMode="auto">
          <a:xfrm>
            <a:off x="5410200" y="32004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a:solidFill>
                  <a:schemeClr val="bg2"/>
                </a:solidFill>
              </a:rPr>
              <a:t>?</a:t>
            </a:r>
          </a:p>
        </p:txBody>
      </p:sp>
      <p:sp>
        <p:nvSpPr>
          <p:cNvPr id="17421" name="Text Box 15"/>
          <p:cNvSpPr txBox="1">
            <a:spLocks noChangeArrowheads="1"/>
          </p:cNvSpPr>
          <p:nvPr/>
        </p:nvSpPr>
        <p:spPr bwMode="auto">
          <a:xfrm>
            <a:off x="3276600" y="31242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a:solidFill>
                  <a:schemeClr val="bg2"/>
                </a:solidFill>
              </a:rPr>
              <a:t>?</a:t>
            </a:r>
          </a:p>
        </p:txBody>
      </p:sp>
      <p:sp>
        <p:nvSpPr>
          <p:cNvPr id="17422" name="Line 17"/>
          <p:cNvSpPr>
            <a:spLocks noChangeShapeType="1"/>
          </p:cNvSpPr>
          <p:nvPr/>
        </p:nvSpPr>
        <p:spPr bwMode="auto">
          <a:xfrm>
            <a:off x="4572000" y="2590800"/>
            <a:ext cx="0" cy="2743200"/>
          </a:xfrm>
          <a:prstGeom prst="line">
            <a:avLst/>
          </a:prstGeom>
          <a:noFill/>
          <a:ln w="9525" cap="rnd">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17423" name="Oval 18"/>
          <p:cNvSpPr>
            <a:spLocks noChangeArrowheads="1"/>
          </p:cNvSpPr>
          <p:nvPr/>
        </p:nvSpPr>
        <p:spPr bwMode="auto">
          <a:xfrm>
            <a:off x="4648200" y="3810000"/>
            <a:ext cx="990600" cy="609600"/>
          </a:xfrm>
          <a:prstGeom prst="ellipse">
            <a:avLst/>
          </a:prstGeom>
          <a:solidFill>
            <a:schemeClr val="bg1">
              <a:alpha val="25882"/>
            </a:schemeClr>
          </a:solidFill>
          <a:ln w="9525">
            <a:solidFill>
              <a:schemeClr val="bg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17424" name="Oval 19"/>
          <p:cNvSpPr>
            <a:spLocks noChangeArrowheads="1"/>
          </p:cNvSpPr>
          <p:nvPr/>
        </p:nvSpPr>
        <p:spPr bwMode="auto">
          <a:xfrm>
            <a:off x="3124200" y="3810000"/>
            <a:ext cx="1143000" cy="609600"/>
          </a:xfrm>
          <a:prstGeom prst="ellipse">
            <a:avLst/>
          </a:prstGeom>
          <a:solidFill>
            <a:schemeClr val="hlink">
              <a:alpha val="25882"/>
            </a:schemeClr>
          </a:solidFill>
          <a:ln w="9525">
            <a:solidFill>
              <a:schemeClr val="hlink"/>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17425" name="TextBox 19"/>
          <p:cNvSpPr txBox="1">
            <a:spLocks noChangeArrowheads="1"/>
          </p:cNvSpPr>
          <p:nvPr/>
        </p:nvSpPr>
        <p:spPr bwMode="auto">
          <a:xfrm>
            <a:off x="990600" y="1457325"/>
            <a:ext cx="731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a:t>Se pierde la certeza en la región convexa del jet.</a:t>
            </a:r>
          </a:p>
        </p:txBody>
      </p:sp>
    </p:spTree>
    <p:extLst>
      <p:ext uri="{BB962C8B-B14F-4D97-AF65-F5344CB8AC3E}">
        <p14:creationId xmlns:p14="http://schemas.microsoft.com/office/powerpoint/2010/main" val="38891202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09600" y="0"/>
            <a:ext cx="7772400" cy="1143000"/>
          </a:xfrm>
        </p:spPr>
        <p:txBody>
          <a:bodyPr/>
          <a:lstStyle/>
          <a:p>
            <a:pPr eaLnBrk="1" hangingPunct="1"/>
            <a:r>
              <a:rPr lang="es-ES_tradnl" altLang="en-US" smtClean="0"/>
              <a:t>Prueba</a:t>
            </a:r>
          </a:p>
        </p:txBody>
      </p:sp>
      <p:sp>
        <p:nvSpPr>
          <p:cNvPr id="77827" name="Rectangle 3"/>
          <p:cNvSpPr>
            <a:spLocks noGrp="1" noChangeArrowheads="1"/>
          </p:cNvSpPr>
          <p:nvPr>
            <p:ph idx="1"/>
          </p:nvPr>
        </p:nvSpPr>
        <p:spPr>
          <a:xfrm>
            <a:off x="685800" y="1600200"/>
            <a:ext cx="7772400" cy="4876800"/>
          </a:xfrm>
        </p:spPr>
        <p:txBody>
          <a:bodyPr/>
          <a:lstStyle/>
          <a:p>
            <a:pPr eaLnBrk="1" hangingPunct="1">
              <a:lnSpc>
                <a:spcPct val="90000"/>
              </a:lnSpc>
            </a:pPr>
            <a:r>
              <a:rPr lang="es-ES_tradnl" altLang="en-US" sz="2800" smtClean="0"/>
              <a:t>¿Cuáles son las limitantes del embudo de pronostico?</a:t>
            </a:r>
          </a:p>
          <a:p>
            <a:pPr eaLnBrk="1" hangingPunct="1">
              <a:lnSpc>
                <a:spcPct val="90000"/>
              </a:lnSpc>
            </a:pPr>
            <a:r>
              <a:rPr lang="es-ES_tradnl" altLang="en-US" sz="2800" smtClean="0"/>
              <a:t>¿Cuál es la ventaja del embudo de pronostico</a:t>
            </a:r>
          </a:p>
          <a:p>
            <a:pPr eaLnBrk="1" hangingPunct="1">
              <a:lnSpc>
                <a:spcPct val="90000"/>
              </a:lnSpc>
            </a:pPr>
            <a:r>
              <a:rPr lang="es-ES_tradnl" altLang="en-US" sz="2800" smtClean="0"/>
              <a:t>¿La isoterma de -20C, que nos indica en un corte transversal?</a:t>
            </a:r>
          </a:p>
          <a:p>
            <a:pPr eaLnBrk="1" hangingPunct="1">
              <a:lnSpc>
                <a:spcPct val="90000"/>
              </a:lnSpc>
            </a:pPr>
            <a:r>
              <a:rPr lang="es-ES_tradnl" altLang="en-US" sz="2800" smtClean="0"/>
              <a:t>¿Es posible tener tiempo severo cuando los índices son marginales?</a:t>
            </a:r>
          </a:p>
          <a:p>
            <a:pPr eaLnBrk="1" hangingPunct="1">
              <a:lnSpc>
                <a:spcPct val="90000"/>
              </a:lnSpc>
            </a:pPr>
            <a:r>
              <a:rPr lang="es-ES_tradnl" altLang="en-US" sz="2800" smtClean="0"/>
              <a:t>¿Que efecto tiene la radiación en la generación de convección?</a:t>
            </a:r>
          </a:p>
          <a:p>
            <a:pPr eaLnBrk="1" hangingPunct="1">
              <a:lnSpc>
                <a:spcPct val="90000"/>
              </a:lnSpc>
            </a:pPr>
            <a:r>
              <a:rPr lang="es-ES_tradnl" altLang="en-US" sz="2800" smtClean="0"/>
              <a:t>¿Flujo confluente por dirección es lo mismo que convergente?</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s-ES_tradnl" altLang="en-US" smtClean="0"/>
              <a:t>Preguntas</a:t>
            </a:r>
          </a:p>
        </p:txBody>
      </p:sp>
      <p:sp>
        <p:nvSpPr>
          <p:cNvPr id="78851" name="Rectangle 3"/>
          <p:cNvSpPr>
            <a:spLocks noGrp="1" noChangeArrowheads="1"/>
          </p:cNvSpPr>
          <p:nvPr>
            <p:ph idx="1"/>
          </p:nvPr>
        </p:nvSpPr>
        <p:spPr/>
        <p:txBody>
          <a:bodyPr/>
          <a:lstStyle/>
          <a:p>
            <a:pPr eaLnBrk="1" hangingPunct="1">
              <a:lnSpc>
                <a:spcPct val="90000"/>
              </a:lnSpc>
            </a:pPr>
            <a:r>
              <a:rPr lang="es-PR" altLang="en-US" sz="2800" dirty="0" smtClean="0"/>
              <a:t>¿Cuáles son los cinco elementos del embudo de pronósticos?</a:t>
            </a:r>
          </a:p>
          <a:p>
            <a:pPr eaLnBrk="1" hangingPunct="1">
              <a:lnSpc>
                <a:spcPct val="90000"/>
              </a:lnSpc>
            </a:pPr>
            <a:r>
              <a:rPr lang="es-PR" altLang="en-US" sz="2800" dirty="0" smtClean="0"/>
              <a:t>	a.  _________________</a:t>
            </a:r>
          </a:p>
          <a:p>
            <a:pPr eaLnBrk="1" hangingPunct="1">
              <a:lnSpc>
                <a:spcPct val="90000"/>
              </a:lnSpc>
            </a:pPr>
            <a:r>
              <a:rPr lang="es-PR" altLang="en-US" sz="2800" dirty="0" smtClean="0"/>
              <a:t>	b.  _________________</a:t>
            </a:r>
          </a:p>
          <a:p>
            <a:pPr eaLnBrk="1" hangingPunct="1">
              <a:lnSpc>
                <a:spcPct val="90000"/>
              </a:lnSpc>
            </a:pPr>
            <a:r>
              <a:rPr lang="es-PR" altLang="en-US" sz="2800" dirty="0" smtClean="0"/>
              <a:t>	c.  _________________</a:t>
            </a:r>
          </a:p>
          <a:p>
            <a:pPr eaLnBrk="1" hangingPunct="1">
              <a:lnSpc>
                <a:spcPct val="90000"/>
              </a:lnSpc>
            </a:pPr>
            <a:r>
              <a:rPr lang="es-PR" altLang="en-US" sz="2800" dirty="0" smtClean="0"/>
              <a:t>	d.  _________________</a:t>
            </a:r>
          </a:p>
          <a:p>
            <a:pPr eaLnBrk="1" hangingPunct="1">
              <a:lnSpc>
                <a:spcPct val="90000"/>
              </a:lnSpc>
            </a:pPr>
            <a:r>
              <a:rPr lang="es-PR" altLang="en-US" sz="2800" dirty="0" smtClean="0"/>
              <a:t>	e.  _________________</a:t>
            </a:r>
          </a:p>
          <a:p>
            <a:pPr eaLnBrk="1" hangingPunct="1">
              <a:lnSpc>
                <a:spcPct val="90000"/>
              </a:lnSpc>
            </a:pPr>
            <a:r>
              <a:rPr lang="es-PR" altLang="en-US" sz="2800" dirty="0" smtClean="0"/>
              <a:t>2.  ¿De los cinco, cual es el mas importante y porque? </a:t>
            </a:r>
            <a:endParaRPr lang="es-ES_tradnl" altLang="en-US" sz="2800" dirty="0" smtClean="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pPr algn="l"/>
            <a:r>
              <a:rPr lang="es-PR" altLang="en-US" dirty="0" smtClean="0"/>
              <a:t>¿Qué aplicación tiene en el pronostico el análisis de agua </a:t>
            </a:r>
            <a:r>
              <a:rPr lang="es-PR" altLang="en-US" dirty="0" err="1" smtClean="0"/>
              <a:t>precipitable</a:t>
            </a:r>
            <a:r>
              <a:rPr lang="es-PR" altLang="en-US" dirty="0" smtClean="0"/>
              <a:t>?</a:t>
            </a:r>
            <a:endParaRPr lang="es-ES_tradnl" dirty="0"/>
          </a:p>
        </p:txBody>
      </p:sp>
      <p:pic>
        <p:nvPicPr>
          <p:cNvPr id="190466" name="Picture 2" descr="http://rammb.cira.colostate.edu/ramsdis/online/images/latest/rmtc/rmtc_amsu_ssmi_tpw.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120446"/>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20018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85800" y="152400"/>
            <a:ext cx="7772400" cy="914400"/>
          </a:xfrm>
        </p:spPr>
        <p:txBody>
          <a:bodyPr/>
          <a:lstStyle/>
          <a:p>
            <a:pPr eaLnBrk="1" hangingPunct="1"/>
            <a:r>
              <a:rPr lang="es-ES_tradnl" altLang="en-US" smtClean="0"/>
              <a:t>Preguntas</a:t>
            </a:r>
          </a:p>
        </p:txBody>
      </p:sp>
      <p:sp>
        <p:nvSpPr>
          <p:cNvPr id="79875" name="Rectangle 3"/>
          <p:cNvSpPr>
            <a:spLocks noGrp="1" noChangeArrowheads="1"/>
          </p:cNvSpPr>
          <p:nvPr>
            <p:ph idx="1"/>
          </p:nvPr>
        </p:nvSpPr>
        <p:spPr>
          <a:xfrm>
            <a:off x="152400" y="990600"/>
            <a:ext cx="8610600" cy="5562600"/>
          </a:xfrm>
        </p:spPr>
        <p:txBody>
          <a:bodyPr/>
          <a:lstStyle/>
          <a:p>
            <a:pPr eaLnBrk="1" hangingPunct="1">
              <a:lnSpc>
                <a:spcPct val="90000"/>
              </a:lnSpc>
            </a:pPr>
            <a:r>
              <a:rPr lang="es-ES" altLang="en-US" smtClean="0"/>
              <a:t> En los siguientes, indique si es:  Fuente de Convergencia/Divergencia en Bajo/Alto nivel, gatillador, estabilidad de la columna, y/o cuantificador contenido de agua.</a:t>
            </a:r>
            <a:r>
              <a:rPr lang="es-ES" altLang="en-US" sz="2800" smtClean="0"/>
              <a:t>  </a:t>
            </a:r>
          </a:p>
          <a:p>
            <a:pPr eaLnBrk="1" hangingPunct="1">
              <a:lnSpc>
                <a:spcPct val="90000"/>
              </a:lnSpc>
            </a:pPr>
            <a:r>
              <a:rPr lang="es-ES" altLang="en-US" sz="2800" smtClean="0"/>
              <a:t>Frente en superficie: ________________________</a:t>
            </a:r>
          </a:p>
          <a:p>
            <a:pPr eaLnBrk="1" hangingPunct="1">
              <a:lnSpc>
                <a:spcPct val="90000"/>
              </a:lnSpc>
            </a:pPr>
            <a:r>
              <a:rPr lang="es-ES" altLang="en-US" sz="2800" smtClean="0"/>
              <a:t>Vorticidad ciclónica: ________________________</a:t>
            </a:r>
          </a:p>
          <a:p>
            <a:pPr eaLnBrk="1" hangingPunct="1">
              <a:lnSpc>
                <a:spcPct val="90000"/>
              </a:lnSpc>
            </a:pPr>
            <a:r>
              <a:rPr lang="es-ES" altLang="en-US" sz="2800" smtClean="0"/>
              <a:t>Brisa de Mar: ______________________________</a:t>
            </a:r>
          </a:p>
          <a:p>
            <a:pPr eaLnBrk="1" hangingPunct="1">
              <a:lnSpc>
                <a:spcPct val="90000"/>
              </a:lnSpc>
            </a:pPr>
            <a:r>
              <a:rPr lang="es-ES" altLang="en-US" sz="2800" smtClean="0"/>
              <a:t>Radiación  Solar: ___________________________</a:t>
            </a:r>
          </a:p>
          <a:p>
            <a:pPr eaLnBrk="1" hangingPunct="1">
              <a:lnSpc>
                <a:spcPct val="90000"/>
              </a:lnSpc>
            </a:pPr>
            <a:r>
              <a:rPr lang="es-ES" altLang="en-US" sz="2800" smtClean="0"/>
              <a:t>Dorsal en altura: ____________________________</a:t>
            </a:r>
          </a:p>
          <a:p>
            <a:pPr eaLnBrk="1" hangingPunct="1">
              <a:lnSpc>
                <a:spcPct val="90000"/>
              </a:lnSpc>
            </a:pPr>
            <a:r>
              <a:rPr lang="es-ES" altLang="en-US" sz="2800" smtClean="0"/>
              <a:t>Temp Equivalente Potencial:___________________</a:t>
            </a:r>
          </a:p>
          <a:p>
            <a:pPr eaLnBrk="1" hangingPunct="1">
              <a:lnSpc>
                <a:spcPct val="90000"/>
              </a:lnSpc>
            </a:pPr>
            <a:r>
              <a:rPr lang="es-ES" altLang="en-US" sz="2800" smtClean="0"/>
              <a:t>Temperatura Punto de Roció: __________________</a:t>
            </a:r>
            <a:endParaRPr lang="es-ES_tradnl" altLang="en-US" sz="2800" smtClean="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pPr algn="l"/>
            <a:r>
              <a:rPr lang="es-PR" altLang="en-US" dirty="0" smtClean="0"/>
              <a:t>¿Qué aplicación tiene en el pronostico el análisis de imagen de vapor de agua?</a:t>
            </a:r>
            <a:endParaRPr lang="es-ES_tradnl" dirty="0"/>
          </a:p>
        </p:txBody>
      </p:sp>
      <p:pic>
        <p:nvPicPr>
          <p:cNvPr id="191490" name="Picture 2" descr="http://rammb.cira.colostate.edu/ramsdis/online/images/latest/rmtc/rmtcsasec8ir31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524000"/>
            <a:ext cx="6781800" cy="508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31116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s-ES_tradnl" dirty="0" smtClean="0"/>
              <a:t>Preguntas</a:t>
            </a:r>
            <a:endParaRPr lang="es-ES_tradnl" dirty="0"/>
          </a:p>
        </p:txBody>
      </p:sp>
      <p:sp>
        <p:nvSpPr>
          <p:cNvPr id="3" name="Content Placeholder 2"/>
          <p:cNvSpPr>
            <a:spLocks noGrp="1"/>
          </p:cNvSpPr>
          <p:nvPr>
            <p:ph idx="1"/>
          </p:nvPr>
        </p:nvSpPr>
        <p:spPr>
          <a:xfrm>
            <a:off x="685800" y="1295400"/>
            <a:ext cx="7772400" cy="5181600"/>
          </a:xfrm>
        </p:spPr>
        <p:txBody>
          <a:bodyPr/>
          <a:lstStyle/>
          <a:p>
            <a:r>
              <a:rPr lang="es-PR" altLang="en-US" dirty="0" smtClean="0"/>
              <a:t>¿Qué impacto tendría en la estabilidad de una columna de aire </a:t>
            </a:r>
            <a:r>
              <a:rPr lang="es-PR" altLang="en-US" dirty="0"/>
              <a:t>la entrada de aire seco en niveles </a:t>
            </a:r>
            <a:r>
              <a:rPr lang="es-PR" altLang="en-US" b="1" u="sng" dirty="0" smtClean="0">
                <a:solidFill>
                  <a:srgbClr val="FFC000"/>
                </a:solidFill>
              </a:rPr>
              <a:t>medios</a:t>
            </a:r>
            <a:r>
              <a:rPr lang="es-PR" altLang="en-US" dirty="0" smtClean="0"/>
              <a:t>?</a:t>
            </a:r>
          </a:p>
          <a:p>
            <a:r>
              <a:rPr lang="es-PR" altLang="en-US" dirty="0"/>
              <a:t>¿Qué impacto tendría en la estabilidad de una columna de aire la entrada de aire seco en niveles </a:t>
            </a:r>
            <a:r>
              <a:rPr lang="es-PR" altLang="en-US" b="1" u="sng" dirty="0" smtClean="0">
                <a:solidFill>
                  <a:srgbClr val="FFC000"/>
                </a:solidFill>
              </a:rPr>
              <a:t>bajos</a:t>
            </a:r>
            <a:r>
              <a:rPr lang="es-PR" altLang="en-US" dirty="0" smtClean="0"/>
              <a:t>?</a:t>
            </a:r>
          </a:p>
          <a:p>
            <a:r>
              <a:rPr lang="es-PR" altLang="en-US" dirty="0" smtClean="0"/>
              <a:t>¿Cuál es el impacto de la advección de aire frío sobre aguas cálidas?</a:t>
            </a:r>
          </a:p>
          <a:p>
            <a:r>
              <a:rPr lang="es-PR" altLang="en-US" dirty="0" smtClean="0"/>
              <a:t>¿Qué impacto tiene en la columna el afloramiento/ascenso de agua fría del mar? </a:t>
            </a:r>
            <a:endParaRPr lang="es-ES_tradnl" dirty="0"/>
          </a:p>
        </p:txBody>
      </p:sp>
    </p:spTree>
    <p:extLst>
      <p:ext uri="{BB962C8B-B14F-4D97-AF65-F5344CB8AC3E}">
        <p14:creationId xmlns:p14="http://schemas.microsoft.com/office/powerpoint/2010/main" val="95198972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96" y="1466850"/>
            <a:ext cx="8439150"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0"/>
            <a:ext cx="9144000" cy="1143000"/>
          </a:xfrm>
        </p:spPr>
        <p:txBody>
          <a:bodyPr/>
          <a:lstStyle/>
          <a:p>
            <a:r>
              <a:rPr lang="es-ES_tradnl" dirty="0" smtClean="0"/>
              <a:t>Trazo Temporal de THTE y Circulación Ageostrófica </a:t>
            </a:r>
            <a:endParaRPr lang="es-ES_tradnl" dirty="0"/>
          </a:p>
        </p:txBody>
      </p:sp>
      <p:sp>
        <p:nvSpPr>
          <p:cNvPr id="3" name="Content Placeholder 2"/>
          <p:cNvSpPr>
            <a:spLocks noGrp="1"/>
          </p:cNvSpPr>
          <p:nvPr>
            <p:ph idx="1"/>
          </p:nvPr>
        </p:nvSpPr>
        <p:spPr>
          <a:xfrm>
            <a:off x="1066800" y="1981200"/>
            <a:ext cx="7391400" cy="1295400"/>
          </a:xfrm>
        </p:spPr>
        <p:txBody>
          <a:bodyPr/>
          <a:lstStyle/>
          <a:p>
            <a:pPr marL="0" indent="0">
              <a:buNone/>
            </a:pPr>
            <a:r>
              <a:rPr lang="es-PR" altLang="en-US" dirty="0" smtClean="0"/>
              <a:t>¿A qué se atribuye el que el perfil vertical de THTE se repita cada 24 </a:t>
            </a:r>
            <a:r>
              <a:rPr lang="es-PR" altLang="en-US" dirty="0" err="1" smtClean="0"/>
              <a:t>hrs</a:t>
            </a:r>
            <a:r>
              <a:rPr lang="es-PR" altLang="en-US" dirty="0" smtClean="0"/>
              <a:t>?</a:t>
            </a:r>
          </a:p>
          <a:p>
            <a:pPr marL="0" indent="0">
              <a:buNone/>
            </a:pPr>
            <a:r>
              <a:rPr lang="es-PR" altLang="en-US" dirty="0" smtClean="0"/>
              <a:t>  </a:t>
            </a:r>
            <a:endParaRPr lang="es-ES_tradnl" dirty="0"/>
          </a:p>
        </p:txBody>
      </p:sp>
    </p:spTree>
    <p:extLst>
      <p:ext uri="{BB962C8B-B14F-4D97-AF65-F5344CB8AC3E}">
        <p14:creationId xmlns:p14="http://schemas.microsoft.com/office/powerpoint/2010/main" val="4424625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1219200" y="2209800"/>
            <a:ext cx="6629400" cy="411480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18435" name="Oval 3"/>
          <p:cNvSpPr>
            <a:spLocks noChangeArrowheads="1"/>
          </p:cNvSpPr>
          <p:nvPr/>
        </p:nvSpPr>
        <p:spPr bwMode="auto">
          <a:xfrm>
            <a:off x="3048000" y="3581400"/>
            <a:ext cx="2971800" cy="2286000"/>
          </a:xfrm>
          <a:prstGeom prst="ellipse">
            <a:avLst/>
          </a:prstGeom>
          <a:solidFill>
            <a:schemeClr val="accent1"/>
          </a:solidFill>
          <a:ln w="9525">
            <a:solidFill>
              <a:schemeClr val="bg2"/>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18436" name="Oval 4"/>
          <p:cNvSpPr>
            <a:spLocks noChangeArrowheads="1"/>
          </p:cNvSpPr>
          <p:nvPr/>
        </p:nvSpPr>
        <p:spPr bwMode="auto">
          <a:xfrm>
            <a:off x="3581400" y="3810000"/>
            <a:ext cx="1828800" cy="1676400"/>
          </a:xfrm>
          <a:prstGeom prst="ellipse">
            <a:avLst/>
          </a:prstGeom>
          <a:solidFill>
            <a:schemeClr val="accent1"/>
          </a:solidFill>
          <a:ln w="9525">
            <a:solidFill>
              <a:schemeClr val="bg2"/>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18437" name="Rectangle 5"/>
          <p:cNvSpPr>
            <a:spLocks noGrp="1" noChangeArrowheads="1"/>
          </p:cNvSpPr>
          <p:nvPr>
            <p:ph type="title"/>
          </p:nvPr>
        </p:nvSpPr>
        <p:spPr>
          <a:xfrm>
            <a:off x="0" y="76200"/>
            <a:ext cx="9144000" cy="1143000"/>
          </a:xfrm>
        </p:spPr>
        <p:txBody>
          <a:bodyPr/>
          <a:lstStyle/>
          <a:p>
            <a:pPr eaLnBrk="1" hangingPunct="1"/>
            <a:r>
              <a:rPr lang="es-ES_tradnl" altLang="en-US" smtClean="0"/>
              <a:t>Jet en Curvatura Anticiclónica (HS)</a:t>
            </a:r>
          </a:p>
        </p:txBody>
      </p:sp>
      <p:sp>
        <p:nvSpPr>
          <p:cNvPr id="18438" name="Freeform 6"/>
          <p:cNvSpPr>
            <a:spLocks/>
          </p:cNvSpPr>
          <p:nvPr/>
        </p:nvSpPr>
        <p:spPr bwMode="auto">
          <a:xfrm>
            <a:off x="2743200" y="2362200"/>
            <a:ext cx="3962400" cy="1600200"/>
          </a:xfrm>
          <a:custGeom>
            <a:avLst/>
            <a:gdLst>
              <a:gd name="T0" fmla="*/ 0 w 2544"/>
              <a:gd name="T1" fmla="*/ 0 h 776"/>
              <a:gd name="T2" fmla="*/ 2147483647 w 2544"/>
              <a:gd name="T3" fmla="*/ 2147483647 h 776"/>
              <a:gd name="T4" fmla="*/ 2147483647 w 2544"/>
              <a:gd name="T5" fmla="*/ 2147483647 h 776"/>
              <a:gd name="T6" fmla="*/ 2147483647 w 2544"/>
              <a:gd name="T7" fmla="*/ 2147483647 h 776"/>
              <a:gd name="T8" fmla="*/ 2147483647 w 2544"/>
              <a:gd name="T9" fmla="*/ 2147483647 h 776"/>
              <a:gd name="T10" fmla="*/ 2147483647 w 2544"/>
              <a:gd name="T11" fmla="*/ 2147483647 h 776"/>
              <a:gd name="T12" fmla="*/ 0 60000 65536"/>
              <a:gd name="T13" fmla="*/ 0 60000 65536"/>
              <a:gd name="T14" fmla="*/ 0 60000 65536"/>
              <a:gd name="T15" fmla="*/ 0 60000 65536"/>
              <a:gd name="T16" fmla="*/ 0 60000 65536"/>
              <a:gd name="T17" fmla="*/ 0 60000 65536"/>
              <a:gd name="T18" fmla="*/ 0 w 2544"/>
              <a:gd name="T19" fmla="*/ 0 h 776"/>
              <a:gd name="T20" fmla="*/ 2544 w 2544"/>
              <a:gd name="T21" fmla="*/ 776 h 776"/>
            </a:gdLst>
            <a:ahLst/>
            <a:cxnLst>
              <a:cxn ang="T12">
                <a:pos x="T0" y="T1"/>
              </a:cxn>
              <a:cxn ang="T13">
                <a:pos x="T2" y="T3"/>
              </a:cxn>
              <a:cxn ang="T14">
                <a:pos x="T4" y="T5"/>
              </a:cxn>
              <a:cxn ang="T15">
                <a:pos x="T6" y="T7"/>
              </a:cxn>
              <a:cxn ang="T16">
                <a:pos x="T8" y="T9"/>
              </a:cxn>
              <a:cxn ang="T17">
                <a:pos x="T10" y="T11"/>
              </a:cxn>
            </a:cxnLst>
            <a:rect l="T18" t="T19" r="T20" b="T21"/>
            <a:pathLst>
              <a:path w="2544" h="776">
                <a:moveTo>
                  <a:pt x="0" y="0"/>
                </a:moveTo>
                <a:cubicBezTo>
                  <a:pt x="136" y="248"/>
                  <a:pt x="272" y="496"/>
                  <a:pt x="480" y="624"/>
                </a:cubicBezTo>
                <a:cubicBezTo>
                  <a:pt x="688" y="752"/>
                  <a:pt x="1032" y="760"/>
                  <a:pt x="1248" y="768"/>
                </a:cubicBezTo>
                <a:cubicBezTo>
                  <a:pt x="1464" y="776"/>
                  <a:pt x="1616" y="736"/>
                  <a:pt x="1776" y="672"/>
                </a:cubicBezTo>
                <a:cubicBezTo>
                  <a:pt x="1936" y="608"/>
                  <a:pt x="2080" y="488"/>
                  <a:pt x="2208" y="384"/>
                </a:cubicBezTo>
                <a:cubicBezTo>
                  <a:pt x="2336" y="280"/>
                  <a:pt x="2488" y="104"/>
                  <a:pt x="2544" y="48"/>
                </a:cubicBezTo>
              </a:path>
            </a:pathLst>
          </a:custGeom>
          <a:noFill/>
          <a:ln w="19050" cap="flat">
            <a:solidFill>
              <a:schemeClr val="bg2"/>
            </a:solidFill>
            <a:prstDash val="dash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8439" name="Freeform 7"/>
          <p:cNvSpPr>
            <a:spLocks/>
          </p:cNvSpPr>
          <p:nvPr/>
        </p:nvSpPr>
        <p:spPr bwMode="auto">
          <a:xfrm>
            <a:off x="2209800" y="3810000"/>
            <a:ext cx="4724400" cy="1447800"/>
          </a:xfrm>
          <a:custGeom>
            <a:avLst/>
            <a:gdLst>
              <a:gd name="T0" fmla="*/ 0 w 2544"/>
              <a:gd name="T1" fmla="*/ 0 h 776"/>
              <a:gd name="T2" fmla="*/ 2147483647 w 2544"/>
              <a:gd name="T3" fmla="*/ 2147483647 h 776"/>
              <a:gd name="T4" fmla="*/ 2147483647 w 2544"/>
              <a:gd name="T5" fmla="*/ 2147483647 h 776"/>
              <a:gd name="T6" fmla="*/ 2147483647 w 2544"/>
              <a:gd name="T7" fmla="*/ 2147483647 h 776"/>
              <a:gd name="T8" fmla="*/ 2147483647 w 2544"/>
              <a:gd name="T9" fmla="*/ 2147483647 h 776"/>
              <a:gd name="T10" fmla="*/ 2147483647 w 2544"/>
              <a:gd name="T11" fmla="*/ 2147483647 h 776"/>
              <a:gd name="T12" fmla="*/ 0 60000 65536"/>
              <a:gd name="T13" fmla="*/ 0 60000 65536"/>
              <a:gd name="T14" fmla="*/ 0 60000 65536"/>
              <a:gd name="T15" fmla="*/ 0 60000 65536"/>
              <a:gd name="T16" fmla="*/ 0 60000 65536"/>
              <a:gd name="T17" fmla="*/ 0 60000 65536"/>
              <a:gd name="T18" fmla="*/ 0 w 2544"/>
              <a:gd name="T19" fmla="*/ 0 h 776"/>
              <a:gd name="T20" fmla="*/ 2544 w 2544"/>
              <a:gd name="T21" fmla="*/ 776 h 776"/>
            </a:gdLst>
            <a:ahLst/>
            <a:cxnLst>
              <a:cxn ang="T12">
                <a:pos x="T0" y="T1"/>
              </a:cxn>
              <a:cxn ang="T13">
                <a:pos x="T2" y="T3"/>
              </a:cxn>
              <a:cxn ang="T14">
                <a:pos x="T4" y="T5"/>
              </a:cxn>
              <a:cxn ang="T15">
                <a:pos x="T6" y="T7"/>
              </a:cxn>
              <a:cxn ang="T16">
                <a:pos x="T8" y="T9"/>
              </a:cxn>
              <a:cxn ang="T17">
                <a:pos x="T10" y="T11"/>
              </a:cxn>
            </a:cxnLst>
            <a:rect l="T18" t="T19" r="T20" b="T21"/>
            <a:pathLst>
              <a:path w="2544" h="776">
                <a:moveTo>
                  <a:pt x="0" y="0"/>
                </a:moveTo>
                <a:cubicBezTo>
                  <a:pt x="136" y="248"/>
                  <a:pt x="272" y="496"/>
                  <a:pt x="480" y="624"/>
                </a:cubicBezTo>
                <a:cubicBezTo>
                  <a:pt x="688" y="752"/>
                  <a:pt x="1032" y="760"/>
                  <a:pt x="1248" y="768"/>
                </a:cubicBezTo>
                <a:cubicBezTo>
                  <a:pt x="1464" y="776"/>
                  <a:pt x="1616" y="736"/>
                  <a:pt x="1776" y="672"/>
                </a:cubicBezTo>
                <a:cubicBezTo>
                  <a:pt x="1936" y="608"/>
                  <a:pt x="2080" y="488"/>
                  <a:pt x="2208" y="384"/>
                </a:cubicBezTo>
                <a:cubicBezTo>
                  <a:pt x="2336" y="280"/>
                  <a:pt x="2488" y="104"/>
                  <a:pt x="2544" y="48"/>
                </a:cubicBezTo>
              </a:path>
            </a:pathLst>
          </a:custGeom>
          <a:noFill/>
          <a:ln w="19050" cap="flat">
            <a:solidFill>
              <a:schemeClr val="bg2"/>
            </a:solidFill>
            <a:prstDash val="dash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8440" name="Freeform 8"/>
          <p:cNvSpPr>
            <a:spLocks/>
          </p:cNvSpPr>
          <p:nvPr/>
        </p:nvSpPr>
        <p:spPr bwMode="auto">
          <a:xfrm>
            <a:off x="2133600" y="2590800"/>
            <a:ext cx="4953000" cy="1981200"/>
          </a:xfrm>
          <a:custGeom>
            <a:avLst/>
            <a:gdLst>
              <a:gd name="T0" fmla="*/ 0 w 2544"/>
              <a:gd name="T1" fmla="*/ 0 h 776"/>
              <a:gd name="T2" fmla="*/ 2147483647 w 2544"/>
              <a:gd name="T3" fmla="*/ 2147483647 h 776"/>
              <a:gd name="T4" fmla="*/ 2147483647 w 2544"/>
              <a:gd name="T5" fmla="*/ 2147483647 h 776"/>
              <a:gd name="T6" fmla="*/ 2147483647 w 2544"/>
              <a:gd name="T7" fmla="*/ 2147483647 h 776"/>
              <a:gd name="T8" fmla="*/ 2147483647 w 2544"/>
              <a:gd name="T9" fmla="*/ 2147483647 h 776"/>
              <a:gd name="T10" fmla="*/ 2147483647 w 2544"/>
              <a:gd name="T11" fmla="*/ 2147483647 h 776"/>
              <a:gd name="T12" fmla="*/ 0 60000 65536"/>
              <a:gd name="T13" fmla="*/ 0 60000 65536"/>
              <a:gd name="T14" fmla="*/ 0 60000 65536"/>
              <a:gd name="T15" fmla="*/ 0 60000 65536"/>
              <a:gd name="T16" fmla="*/ 0 60000 65536"/>
              <a:gd name="T17" fmla="*/ 0 60000 65536"/>
              <a:gd name="T18" fmla="*/ 0 w 2544"/>
              <a:gd name="T19" fmla="*/ 0 h 776"/>
              <a:gd name="T20" fmla="*/ 2544 w 2544"/>
              <a:gd name="T21" fmla="*/ 776 h 776"/>
            </a:gdLst>
            <a:ahLst/>
            <a:cxnLst>
              <a:cxn ang="T12">
                <a:pos x="T0" y="T1"/>
              </a:cxn>
              <a:cxn ang="T13">
                <a:pos x="T2" y="T3"/>
              </a:cxn>
              <a:cxn ang="T14">
                <a:pos x="T4" y="T5"/>
              </a:cxn>
              <a:cxn ang="T15">
                <a:pos x="T6" y="T7"/>
              </a:cxn>
              <a:cxn ang="T16">
                <a:pos x="T8" y="T9"/>
              </a:cxn>
              <a:cxn ang="T17">
                <a:pos x="T10" y="T11"/>
              </a:cxn>
            </a:cxnLst>
            <a:rect l="T18" t="T19" r="T20" b="T21"/>
            <a:pathLst>
              <a:path w="2544" h="776">
                <a:moveTo>
                  <a:pt x="0" y="0"/>
                </a:moveTo>
                <a:cubicBezTo>
                  <a:pt x="136" y="248"/>
                  <a:pt x="272" y="496"/>
                  <a:pt x="480" y="624"/>
                </a:cubicBezTo>
                <a:cubicBezTo>
                  <a:pt x="688" y="752"/>
                  <a:pt x="1032" y="760"/>
                  <a:pt x="1248" y="768"/>
                </a:cubicBezTo>
                <a:cubicBezTo>
                  <a:pt x="1464" y="776"/>
                  <a:pt x="1616" y="736"/>
                  <a:pt x="1776" y="672"/>
                </a:cubicBezTo>
                <a:cubicBezTo>
                  <a:pt x="1936" y="608"/>
                  <a:pt x="2080" y="488"/>
                  <a:pt x="2208" y="384"/>
                </a:cubicBezTo>
                <a:cubicBezTo>
                  <a:pt x="2336" y="280"/>
                  <a:pt x="2488" y="104"/>
                  <a:pt x="2544" y="48"/>
                </a:cubicBezTo>
              </a:path>
            </a:pathLst>
          </a:custGeom>
          <a:noFill/>
          <a:ln w="34925" cap="flat">
            <a:solidFill>
              <a:schemeClr val="bg2"/>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8441" name="Text Box 9"/>
          <p:cNvSpPr txBox="1">
            <a:spLocks noChangeArrowheads="1"/>
          </p:cNvSpPr>
          <p:nvPr/>
        </p:nvSpPr>
        <p:spPr bwMode="auto">
          <a:xfrm>
            <a:off x="4191000" y="4267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1800">
                <a:solidFill>
                  <a:schemeClr val="bg2"/>
                </a:solidFill>
              </a:rPr>
              <a:t>Max</a:t>
            </a:r>
          </a:p>
        </p:txBody>
      </p:sp>
      <p:sp>
        <p:nvSpPr>
          <p:cNvPr id="18442" name="Text Box 10"/>
          <p:cNvSpPr txBox="1">
            <a:spLocks noChangeArrowheads="1"/>
          </p:cNvSpPr>
          <p:nvPr/>
        </p:nvSpPr>
        <p:spPr bwMode="auto">
          <a:xfrm>
            <a:off x="4495800" y="396240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1400" b="1">
                <a:solidFill>
                  <a:srgbClr val="FF0000"/>
                </a:solidFill>
              </a:rPr>
              <a:t>Convergencia</a:t>
            </a:r>
          </a:p>
        </p:txBody>
      </p:sp>
      <p:sp>
        <p:nvSpPr>
          <p:cNvPr id="18443" name="Text Box 11"/>
          <p:cNvSpPr txBox="1">
            <a:spLocks noChangeArrowheads="1"/>
          </p:cNvSpPr>
          <p:nvPr/>
        </p:nvSpPr>
        <p:spPr bwMode="auto">
          <a:xfrm>
            <a:off x="3352800" y="39624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1400" b="1">
                <a:solidFill>
                  <a:schemeClr val="bg1"/>
                </a:solidFill>
              </a:rPr>
              <a:t>Divergencia</a:t>
            </a:r>
          </a:p>
        </p:txBody>
      </p:sp>
      <p:sp>
        <p:nvSpPr>
          <p:cNvPr id="18444" name="Text Box 12"/>
          <p:cNvSpPr txBox="1">
            <a:spLocks noChangeArrowheads="1"/>
          </p:cNvSpPr>
          <p:nvPr/>
        </p:nvSpPr>
        <p:spPr bwMode="auto">
          <a:xfrm>
            <a:off x="5334000" y="46482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a:solidFill>
                  <a:schemeClr val="bg2"/>
                </a:solidFill>
              </a:rPr>
              <a:t>?</a:t>
            </a:r>
          </a:p>
        </p:txBody>
      </p:sp>
      <p:sp>
        <p:nvSpPr>
          <p:cNvPr id="18445" name="Text Box 13"/>
          <p:cNvSpPr txBox="1">
            <a:spLocks noChangeArrowheads="1"/>
          </p:cNvSpPr>
          <p:nvPr/>
        </p:nvSpPr>
        <p:spPr bwMode="auto">
          <a:xfrm>
            <a:off x="3352800" y="46482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a:solidFill>
                  <a:schemeClr val="bg2"/>
                </a:solidFill>
              </a:rPr>
              <a:t>?</a:t>
            </a:r>
          </a:p>
        </p:txBody>
      </p:sp>
      <p:sp>
        <p:nvSpPr>
          <p:cNvPr id="18446" name="Line 14"/>
          <p:cNvSpPr>
            <a:spLocks noChangeShapeType="1"/>
          </p:cNvSpPr>
          <p:nvPr/>
        </p:nvSpPr>
        <p:spPr bwMode="auto">
          <a:xfrm>
            <a:off x="4495800" y="3276600"/>
            <a:ext cx="0" cy="2743200"/>
          </a:xfrm>
          <a:prstGeom prst="line">
            <a:avLst/>
          </a:prstGeom>
          <a:noFill/>
          <a:ln w="9525" cap="rnd">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18447" name="Oval 15"/>
          <p:cNvSpPr>
            <a:spLocks noChangeArrowheads="1"/>
          </p:cNvSpPr>
          <p:nvPr/>
        </p:nvSpPr>
        <p:spPr bwMode="auto">
          <a:xfrm>
            <a:off x="3429000" y="3810000"/>
            <a:ext cx="990600" cy="609600"/>
          </a:xfrm>
          <a:prstGeom prst="ellipse">
            <a:avLst/>
          </a:prstGeom>
          <a:solidFill>
            <a:schemeClr val="bg1">
              <a:alpha val="25882"/>
            </a:schemeClr>
          </a:solidFill>
          <a:ln w="9525">
            <a:solidFill>
              <a:schemeClr val="bg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18448" name="Oval 16"/>
          <p:cNvSpPr>
            <a:spLocks noChangeArrowheads="1"/>
          </p:cNvSpPr>
          <p:nvPr/>
        </p:nvSpPr>
        <p:spPr bwMode="auto">
          <a:xfrm>
            <a:off x="4495800" y="3810000"/>
            <a:ext cx="1143000" cy="609600"/>
          </a:xfrm>
          <a:prstGeom prst="ellipse">
            <a:avLst/>
          </a:prstGeom>
          <a:solidFill>
            <a:schemeClr val="hlink">
              <a:alpha val="25882"/>
            </a:schemeClr>
          </a:solidFill>
          <a:ln w="9525">
            <a:solidFill>
              <a:schemeClr val="hlink"/>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18449" name="TextBox 18"/>
          <p:cNvSpPr txBox="1">
            <a:spLocks noChangeArrowheads="1"/>
          </p:cNvSpPr>
          <p:nvPr/>
        </p:nvSpPr>
        <p:spPr bwMode="auto">
          <a:xfrm>
            <a:off x="990600" y="1457325"/>
            <a:ext cx="731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a:t>Se pierde la certeza en la región convexa del jet.</a:t>
            </a:r>
          </a:p>
        </p:txBody>
      </p:sp>
    </p:spTree>
    <p:extLst>
      <p:ext uri="{BB962C8B-B14F-4D97-AF65-F5344CB8AC3E}">
        <p14:creationId xmlns:p14="http://schemas.microsoft.com/office/powerpoint/2010/main" val="34608554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s-ES_tradnl" dirty="0" smtClean="0"/>
              <a:t>Divergencia en 250 hPa</a:t>
            </a:r>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1" y="1364454"/>
            <a:ext cx="4267199" cy="427434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364454"/>
            <a:ext cx="4267199" cy="4274346"/>
          </a:xfrm>
          <a:prstGeom prst="rect">
            <a:avLst/>
          </a:prstGeom>
        </p:spPr>
      </p:pic>
      <p:sp>
        <p:nvSpPr>
          <p:cNvPr id="6" name="Freeform 5"/>
          <p:cNvSpPr/>
          <p:nvPr/>
        </p:nvSpPr>
        <p:spPr>
          <a:xfrm>
            <a:off x="990600" y="1930400"/>
            <a:ext cx="629232" cy="3628571"/>
          </a:xfrm>
          <a:custGeom>
            <a:avLst/>
            <a:gdLst>
              <a:gd name="connsiteX0" fmla="*/ 595505 w 629232"/>
              <a:gd name="connsiteY0" fmla="*/ 0 h 3628571"/>
              <a:gd name="connsiteX1" fmla="*/ 624533 w 629232"/>
              <a:gd name="connsiteY1" fmla="*/ 551543 h 3628571"/>
              <a:gd name="connsiteX2" fmla="*/ 508419 w 629232"/>
              <a:gd name="connsiteY2" fmla="*/ 1190171 h 3628571"/>
              <a:gd name="connsiteX3" fmla="*/ 290705 w 629232"/>
              <a:gd name="connsiteY3" fmla="*/ 2061029 h 3628571"/>
              <a:gd name="connsiteX4" fmla="*/ 102019 w 629232"/>
              <a:gd name="connsiteY4" fmla="*/ 2772229 h 3628571"/>
              <a:gd name="connsiteX5" fmla="*/ 29448 w 629232"/>
              <a:gd name="connsiteY5" fmla="*/ 3352800 h 3628571"/>
              <a:gd name="connsiteX6" fmla="*/ 419 w 629232"/>
              <a:gd name="connsiteY6" fmla="*/ 3599543 h 3628571"/>
              <a:gd name="connsiteX7" fmla="*/ 14933 w 629232"/>
              <a:gd name="connsiteY7" fmla="*/ 3614057 h 362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232" h="3628571">
                <a:moveTo>
                  <a:pt x="595505" y="0"/>
                </a:moveTo>
                <a:cubicBezTo>
                  <a:pt x="617276" y="176590"/>
                  <a:pt x="639047" y="353181"/>
                  <a:pt x="624533" y="551543"/>
                </a:cubicBezTo>
                <a:cubicBezTo>
                  <a:pt x="610019" y="749905"/>
                  <a:pt x="564057" y="938590"/>
                  <a:pt x="508419" y="1190171"/>
                </a:cubicBezTo>
                <a:cubicBezTo>
                  <a:pt x="452781" y="1441752"/>
                  <a:pt x="358438" y="1797353"/>
                  <a:pt x="290705" y="2061029"/>
                </a:cubicBezTo>
                <a:cubicBezTo>
                  <a:pt x="222972" y="2324705"/>
                  <a:pt x="145562" y="2556934"/>
                  <a:pt x="102019" y="2772229"/>
                </a:cubicBezTo>
                <a:cubicBezTo>
                  <a:pt x="58476" y="2987524"/>
                  <a:pt x="46381" y="3214914"/>
                  <a:pt x="29448" y="3352800"/>
                </a:cubicBezTo>
                <a:cubicBezTo>
                  <a:pt x="12515" y="3490686"/>
                  <a:pt x="2838" y="3556000"/>
                  <a:pt x="419" y="3599543"/>
                </a:cubicBezTo>
                <a:cubicBezTo>
                  <a:pt x="-2000" y="3643086"/>
                  <a:pt x="6466" y="3628571"/>
                  <a:pt x="14933" y="3614057"/>
                </a:cubicBezTo>
              </a:path>
            </a:pathLst>
          </a:custGeom>
          <a:noFill/>
          <a:ln w="3810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Freeform 6"/>
          <p:cNvSpPr/>
          <p:nvPr/>
        </p:nvSpPr>
        <p:spPr>
          <a:xfrm>
            <a:off x="5619168" y="1905000"/>
            <a:ext cx="629232" cy="3628571"/>
          </a:xfrm>
          <a:custGeom>
            <a:avLst/>
            <a:gdLst>
              <a:gd name="connsiteX0" fmla="*/ 595505 w 629232"/>
              <a:gd name="connsiteY0" fmla="*/ 0 h 3628571"/>
              <a:gd name="connsiteX1" fmla="*/ 624533 w 629232"/>
              <a:gd name="connsiteY1" fmla="*/ 551543 h 3628571"/>
              <a:gd name="connsiteX2" fmla="*/ 508419 w 629232"/>
              <a:gd name="connsiteY2" fmla="*/ 1190171 h 3628571"/>
              <a:gd name="connsiteX3" fmla="*/ 290705 w 629232"/>
              <a:gd name="connsiteY3" fmla="*/ 2061029 h 3628571"/>
              <a:gd name="connsiteX4" fmla="*/ 102019 w 629232"/>
              <a:gd name="connsiteY4" fmla="*/ 2772229 h 3628571"/>
              <a:gd name="connsiteX5" fmla="*/ 29448 w 629232"/>
              <a:gd name="connsiteY5" fmla="*/ 3352800 h 3628571"/>
              <a:gd name="connsiteX6" fmla="*/ 419 w 629232"/>
              <a:gd name="connsiteY6" fmla="*/ 3599543 h 3628571"/>
              <a:gd name="connsiteX7" fmla="*/ 14933 w 629232"/>
              <a:gd name="connsiteY7" fmla="*/ 3614057 h 362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232" h="3628571">
                <a:moveTo>
                  <a:pt x="595505" y="0"/>
                </a:moveTo>
                <a:cubicBezTo>
                  <a:pt x="617276" y="176590"/>
                  <a:pt x="639047" y="353181"/>
                  <a:pt x="624533" y="551543"/>
                </a:cubicBezTo>
                <a:cubicBezTo>
                  <a:pt x="610019" y="749905"/>
                  <a:pt x="564057" y="938590"/>
                  <a:pt x="508419" y="1190171"/>
                </a:cubicBezTo>
                <a:cubicBezTo>
                  <a:pt x="452781" y="1441752"/>
                  <a:pt x="358438" y="1797353"/>
                  <a:pt x="290705" y="2061029"/>
                </a:cubicBezTo>
                <a:cubicBezTo>
                  <a:pt x="222972" y="2324705"/>
                  <a:pt x="145562" y="2556934"/>
                  <a:pt x="102019" y="2772229"/>
                </a:cubicBezTo>
                <a:cubicBezTo>
                  <a:pt x="58476" y="2987524"/>
                  <a:pt x="46381" y="3214914"/>
                  <a:pt x="29448" y="3352800"/>
                </a:cubicBezTo>
                <a:cubicBezTo>
                  <a:pt x="12515" y="3490686"/>
                  <a:pt x="2838" y="3556000"/>
                  <a:pt x="419" y="3599543"/>
                </a:cubicBezTo>
                <a:cubicBezTo>
                  <a:pt x="-2000" y="3643086"/>
                  <a:pt x="6466" y="3628571"/>
                  <a:pt x="14933" y="3614057"/>
                </a:cubicBezTo>
              </a:path>
            </a:pathLst>
          </a:custGeom>
          <a:noFill/>
          <a:ln w="3810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Freeform 8"/>
          <p:cNvSpPr/>
          <p:nvPr/>
        </p:nvSpPr>
        <p:spPr>
          <a:xfrm>
            <a:off x="1146629" y="3120571"/>
            <a:ext cx="1538514" cy="2351315"/>
          </a:xfrm>
          <a:custGeom>
            <a:avLst/>
            <a:gdLst>
              <a:gd name="connsiteX0" fmla="*/ 464457 w 1538514"/>
              <a:gd name="connsiteY0" fmla="*/ 87086 h 2351315"/>
              <a:gd name="connsiteX1" fmla="*/ 0 w 1538514"/>
              <a:gd name="connsiteY1" fmla="*/ 2032000 h 2351315"/>
              <a:gd name="connsiteX2" fmla="*/ 522514 w 1538514"/>
              <a:gd name="connsiteY2" fmla="*/ 2351315 h 2351315"/>
              <a:gd name="connsiteX3" fmla="*/ 812800 w 1538514"/>
              <a:gd name="connsiteY3" fmla="*/ 1669143 h 2351315"/>
              <a:gd name="connsiteX4" fmla="*/ 1088571 w 1538514"/>
              <a:gd name="connsiteY4" fmla="*/ 957943 h 2351315"/>
              <a:gd name="connsiteX5" fmla="*/ 1378857 w 1538514"/>
              <a:gd name="connsiteY5" fmla="*/ 508000 h 2351315"/>
              <a:gd name="connsiteX6" fmla="*/ 1538514 w 1538514"/>
              <a:gd name="connsiteY6" fmla="*/ 406400 h 2351315"/>
              <a:gd name="connsiteX7" fmla="*/ 1146628 w 1538514"/>
              <a:gd name="connsiteY7" fmla="*/ 304800 h 2351315"/>
              <a:gd name="connsiteX8" fmla="*/ 1001485 w 1538514"/>
              <a:gd name="connsiteY8" fmla="*/ 261258 h 2351315"/>
              <a:gd name="connsiteX9" fmla="*/ 841828 w 1538514"/>
              <a:gd name="connsiteY9" fmla="*/ 188686 h 2351315"/>
              <a:gd name="connsiteX10" fmla="*/ 725714 w 1538514"/>
              <a:gd name="connsiteY10" fmla="*/ 116115 h 2351315"/>
              <a:gd name="connsiteX11" fmla="*/ 682171 w 1538514"/>
              <a:gd name="connsiteY11" fmla="*/ 101600 h 2351315"/>
              <a:gd name="connsiteX12" fmla="*/ 667657 w 1538514"/>
              <a:gd name="connsiteY12" fmla="*/ 72572 h 2351315"/>
              <a:gd name="connsiteX13" fmla="*/ 580571 w 1538514"/>
              <a:gd name="connsiteY13" fmla="*/ 0 h 2351315"/>
              <a:gd name="connsiteX14" fmla="*/ 464457 w 1538514"/>
              <a:gd name="connsiteY14" fmla="*/ 87086 h 235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8514" h="2351315">
                <a:moveTo>
                  <a:pt x="464457" y="87086"/>
                </a:moveTo>
                <a:lnTo>
                  <a:pt x="0" y="2032000"/>
                </a:lnTo>
                <a:lnTo>
                  <a:pt x="522514" y="2351315"/>
                </a:lnTo>
                <a:lnTo>
                  <a:pt x="812800" y="1669143"/>
                </a:lnTo>
                <a:lnTo>
                  <a:pt x="1088571" y="957943"/>
                </a:lnTo>
                <a:lnTo>
                  <a:pt x="1378857" y="508000"/>
                </a:lnTo>
                <a:lnTo>
                  <a:pt x="1538514" y="406400"/>
                </a:lnTo>
                <a:lnTo>
                  <a:pt x="1146628" y="304800"/>
                </a:lnTo>
                <a:lnTo>
                  <a:pt x="1001485" y="261258"/>
                </a:lnTo>
                <a:lnTo>
                  <a:pt x="841828" y="188686"/>
                </a:lnTo>
                <a:cubicBezTo>
                  <a:pt x="803123" y="164496"/>
                  <a:pt x="765783" y="137971"/>
                  <a:pt x="725714" y="116115"/>
                </a:cubicBezTo>
                <a:cubicBezTo>
                  <a:pt x="712283" y="108789"/>
                  <a:pt x="694411" y="110780"/>
                  <a:pt x="682171" y="101600"/>
                </a:cubicBezTo>
                <a:cubicBezTo>
                  <a:pt x="673517" y="95109"/>
                  <a:pt x="672495" y="82248"/>
                  <a:pt x="667657" y="72572"/>
                </a:cubicBezTo>
                <a:lnTo>
                  <a:pt x="580571" y="0"/>
                </a:lnTo>
                <a:lnTo>
                  <a:pt x="464457" y="87086"/>
                </a:lnTo>
                <a:close/>
              </a:path>
            </a:pathLst>
          </a:custGeom>
          <a:solidFill>
            <a:schemeClr val="bg1">
              <a:alpha val="40000"/>
            </a:schemeClr>
          </a:solidFill>
          <a:ln>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Freeform 10"/>
          <p:cNvSpPr/>
          <p:nvPr/>
        </p:nvSpPr>
        <p:spPr>
          <a:xfrm>
            <a:off x="1611086" y="1640114"/>
            <a:ext cx="1973943" cy="1901372"/>
          </a:xfrm>
          <a:custGeom>
            <a:avLst/>
            <a:gdLst>
              <a:gd name="connsiteX0" fmla="*/ 87085 w 1973943"/>
              <a:gd name="connsiteY0" fmla="*/ 0 h 1901372"/>
              <a:gd name="connsiteX1" fmla="*/ 72571 w 1973943"/>
              <a:gd name="connsiteY1" fmla="*/ 362857 h 1901372"/>
              <a:gd name="connsiteX2" fmla="*/ 43543 w 1973943"/>
              <a:gd name="connsiteY2" fmla="*/ 986972 h 1901372"/>
              <a:gd name="connsiteX3" fmla="*/ 0 w 1973943"/>
              <a:gd name="connsiteY3" fmla="*/ 1407886 h 1901372"/>
              <a:gd name="connsiteX4" fmla="*/ 0 w 1973943"/>
              <a:gd name="connsiteY4" fmla="*/ 1407886 h 1901372"/>
              <a:gd name="connsiteX5" fmla="*/ 130628 w 1973943"/>
              <a:gd name="connsiteY5" fmla="*/ 1465943 h 1901372"/>
              <a:gd name="connsiteX6" fmla="*/ 304800 w 1973943"/>
              <a:gd name="connsiteY6" fmla="*/ 1582057 h 1901372"/>
              <a:gd name="connsiteX7" fmla="*/ 493485 w 1973943"/>
              <a:gd name="connsiteY7" fmla="*/ 1698172 h 1901372"/>
              <a:gd name="connsiteX8" fmla="*/ 711200 w 1973943"/>
              <a:gd name="connsiteY8" fmla="*/ 1770743 h 1901372"/>
              <a:gd name="connsiteX9" fmla="*/ 943428 w 1973943"/>
              <a:gd name="connsiteY9" fmla="*/ 1814286 h 1901372"/>
              <a:gd name="connsiteX10" fmla="*/ 1132114 w 1973943"/>
              <a:gd name="connsiteY10" fmla="*/ 1901372 h 1901372"/>
              <a:gd name="connsiteX11" fmla="*/ 1320800 w 1973943"/>
              <a:gd name="connsiteY11" fmla="*/ 1886857 h 1901372"/>
              <a:gd name="connsiteX12" fmla="*/ 1538514 w 1973943"/>
              <a:gd name="connsiteY12" fmla="*/ 1625600 h 1901372"/>
              <a:gd name="connsiteX13" fmla="*/ 1640114 w 1973943"/>
              <a:gd name="connsiteY13" fmla="*/ 1480457 h 1901372"/>
              <a:gd name="connsiteX14" fmla="*/ 1654628 w 1973943"/>
              <a:gd name="connsiteY14" fmla="*/ 1436915 h 1901372"/>
              <a:gd name="connsiteX15" fmla="*/ 1756228 w 1973943"/>
              <a:gd name="connsiteY15" fmla="*/ 1233715 h 1901372"/>
              <a:gd name="connsiteX16" fmla="*/ 1872343 w 1973943"/>
              <a:gd name="connsiteY16" fmla="*/ 783772 h 1901372"/>
              <a:gd name="connsiteX17" fmla="*/ 1973943 w 1973943"/>
              <a:gd name="connsiteY17" fmla="*/ 551543 h 1901372"/>
              <a:gd name="connsiteX18" fmla="*/ 1973943 w 1973943"/>
              <a:gd name="connsiteY18" fmla="*/ 362857 h 1901372"/>
              <a:gd name="connsiteX19" fmla="*/ 1959428 w 1973943"/>
              <a:gd name="connsiteY19" fmla="*/ 246743 h 1901372"/>
              <a:gd name="connsiteX20" fmla="*/ 1698171 w 1973943"/>
              <a:gd name="connsiteY20" fmla="*/ 217715 h 1901372"/>
              <a:gd name="connsiteX21" fmla="*/ 1553028 w 1973943"/>
              <a:gd name="connsiteY21" fmla="*/ 246743 h 1901372"/>
              <a:gd name="connsiteX22" fmla="*/ 1175657 w 1973943"/>
              <a:gd name="connsiteY22" fmla="*/ 275772 h 1901372"/>
              <a:gd name="connsiteX23" fmla="*/ 769257 w 1973943"/>
              <a:gd name="connsiteY23" fmla="*/ 304800 h 1901372"/>
              <a:gd name="connsiteX24" fmla="*/ 566057 w 1973943"/>
              <a:gd name="connsiteY24" fmla="*/ 290286 h 1901372"/>
              <a:gd name="connsiteX25" fmla="*/ 406400 w 1973943"/>
              <a:gd name="connsiteY25" fmla="*/ 232229 h 1901372"/>
              <a:gd name="connsiteX26" fmla="*/ 246743 w 1973943"/>
              <a:gd name="connsiteY26" fmla="*/ 130629 h 1901372"/>
              <a:gd name="connsiteX27" fmla="*/ 246743 w 1973943"/>
              <a:gd name="connsiteY27" fmla="*/ 130629 h 1901372"/>
              <a:gd name="connsiteX28" fmla="*/ 87085 w 1973943"/>
              <a:gd name="connsiteY28" fmla="*/ 0 h 190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73943" h="1901372">
                <a:moveTo>
                  <a:pt x="87085" y="0"/>
                </a:moveTo>
                <a:lnTo>
                  <a:pt x="72571" y="362857"/>
                </a:lnTo>
                <a:lnTo>
                  <a:pt x="43543" y="986972"/>
                </a:lnTo>
                <a:lnTo>
                  <a:pt x="0" y="1407886"/>
                </a:lnTo>
                <a:lnTo>
                  <a:pt x="0" y="1407886"/>
                </a:lnTo>
                <a:lnTo>
                  <a:pt x="130628" y="1465943"/>
                </a:lnTo>
                <a:lnTo>
                  <a:pt x="304800" y="1582057"/>
                </a:lnTo>
                <a:lnTo>
                  <a:pt x="493485" y="1698172"/>
                </a:lnTo>
                <a:lnTo>
                  <a:pt x="711200" y="1770743"/>
                </a:lnTo>
                <a:lnTo>
                  <a:pt x="943428" y="1814286"/>
                </a:lnTo>
                <a:lnTo>
                  <a:pt x="1132114" y="1901372"/>
                </a:lnTo>
                <a:lnTo>
                  <a:pt x="1320800" y="1886857"/>
                </a:lnTo>
                <a:lnTo>
                  <a:pt x="1538514" y="1625600"/>
                </a:lnTo>
                <a:cubicBezTo>
                  <a:pt x="1572381" y="1577219"/>
                  <a:pt x="1621439" y="1536483"/>
                  <a:pt x="1640114" y="1480457"/>
                </a:cubicBezTo>
                <a:lnTo>
                  <a:pt x="1654628" y="1436915"/>
                </a:lnTo>
                <a:lnTo>
                  <a:pt x="1756228" y="1233715"/>
                </a:lnTo>
                <a:lnTo>
                  <a:pt x="1872343" y="783772"/>
                </a:lnTo>
                <a:lnTo>
                  <a:pt x="1973943" y="551543"/>
                </a:lnTo>
                <a:lnTo>
                  <a:pt x="1973943" y="362857"/>
                </a:lnTo>
                <a:lnTo>
                  <a:pt x="1959428" y="246743"/>
                </a:lnTo>
                <a:lnTo>
                  <a:pt x="1698171" y="217715"/>
                </a:lnTo>
                <a:lnTo>
                  <a:pt x="1553028" y="246743"/>
                </a:lnTo>
                <a:lnTo>
                  <a:pt x="1175657" y="275772"/>
                </a:lnTo>
                <a:lnTo>
                  <a:pt x="769257" y="304800"/>
                </a:lnTo>
                <a:cubicBezTo>
                  <a:pt x="575747" y="289915"/>
                  <a:pt x="643652" y="290286"/>
                  <a:pt x="566057" y="290286"/>
                </a:cubicBezTo>
                <a:lnTo>
                  <a:pt x="406400" y="232229"/>
                </a:lnTo>
                <a:lnTo>
                  <a:pt x="246743" y="130629"/>
                </a:lnTo>
                <a:lnTo>
                  <a:pt x="246743" y="130629"/>
                </a:lnTo>
                <a:lnTo>
                  <a:pt x="87085" y="0"/>
                </a:lnTo>
                <a:close/>
              </a:path>
            </a:pathLst>
          </a:custGeom>
          <a:solidFill>
            <a:schemeClr val="bg1">
              <a:alpha val="40000"/>
            </a:schemeClr>
          </a:solidFill>
          <a:ln>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Freeform 11"/>
          <p:cNvSpPr/>
          <p:nvPr/>
        </p:nvSpPr>
        <p:spPr>
          <a:xfrm>
            <a:off x="595086" y="1872343"/>
            <a:ext cx="914400" cy="3672114"/>
          </a:xfrm>
          <a:custGeom>
            <a:avLst/>
            <a:gdLst>
              <a:gd name="connsiteX0" fmla="*/ 856343 w 914400"/>
              <a:gd name="connsiteY0" fmla="*/ 72571 h 3672114"/>
              <a:gd name="connsiteX1" fmla="*/ 914400 w 914400"/>
              <a:gd name="connsiteY1" fmla="*/ 653143 h 3672114"/>
              <a:gd name="connsiteX2" fmla="*/ 856343 w 914400"/>
              <a:gd name="connsiteY2" fmla="*/ 1219200 h 3672114"/>
              <a:gd name="connsiteX3" fmla="*/ 841828 w 914400"/>
              <a:gd name="connsiteY3" fmla="*/ 1349828 h 3672114"/>
              <a:gd name="connsiteX4" fmla="*/ 812800 w 914400"/>
              <a:gd name="connsiteY4" fmla="*/ 1422400 h 3672114"/>
              <a:gd name="connsiteX5" fmla="*/ 725714 w 914400"/>
              <a:gd name="connsiteY5" fmla="*/ 1828800 h 3672114"/>
              <a:gd name="connsiteX6" fmla="*/ 682171 w 914400"/>
              <a:gd name="connsiteY6" fmla="*/ 1959428 h 3672114"/>
              <a:gd name="connsiteX7" fmla="*/ 624114 w 914400"/>
              <a:gd name="connsiteY7" fmla="*/ 2061028 h 3672114"/>
              <a:gd name="connsiteX8" fmla="*/ 609600 w 914400"/>
              <a:gd name="connsiteY8" fmla="*/ 2090057 h 3672114"/>
              <a:gd name="connsiteX9" fmla="*/ 551543 w 914400"/>
              <a:gd name="connsiteY9" fmla="*/ 2467428 h 3672114"/>
              <a:gd name="connsiteX10" fmla="*/ 493485 w 914400"/>
              <a:gd name="connsiteY10" fmla="*/ 2685143 h 3672114"/>
              <a:gd name="connsiteX11" fmla="*/ 449943 w 914400"/>
              <a:gd name="connsiteY11" fmla="*/ 2757714 h 3672114"/>
              <a:gd name="connsiteX12" fmla="*/ 449943 w 914400"/>
              <a:gd name="connsiteY12" fmla="*/ 3091543 h 3672114"/>
              <a:gd name="connsiteX13" fmla="*/ 435428 w 914400"/>
              <a:gd name="connsiteY13" fmla="*/ 3222171 h 3672114"/>
              <a:gd name="connsiteX14" fmla="*/ 391885 w 914400"/>
              <a:gd name="connsiteY14" fmla="*/ 3468914 h 3672114"/>
              <a:gd name="connsiteX15" fmla="*/ 246743 w 914400"/>
              <a:gd name="connsiteY15" fmla="*/ 3672114 h 3672114"/>
              <a:gd name="connsiteX16" fmla="*/ 58057 w 914400"/>
              <a:gd name="connsiteY16" fmla="*/ 3628571 h 3672114"/>
              <a:gd name="connsiteX17" fmla="*/ 14514 w 914400"/>
              <a:gd name="connsiteY17" fmla="*/ 3396343 h 3672114"/>
              <a:gd name="connsiteX18" fmla="*/ 0 w 914400"/>
              <a:gd name="connsiteY18" fmla="*/ 3033486 h 3672114"/>
              <a:gd name="connsiteX19" fmla="*/ 87085 w 914400"/>
              <a:gd name="connsiteY19" fmla="*/ 2583543 h 3672114"/>
              <a:gd name="connsiteX20" fmla="*/ 101600 w 914400"/>
              <a:gd name="connsiteY20" fmla="*/ 2423886 h 3672114"/>
              <a:gd name="connsiteX21" fmla="*/ 188685 w 914400"/>
              <a:gd name="connsiteY21" fmla="*/ 2061028 h 3672114"/>
              <a:gd name="connsiteX22" fmla="*/ 246743 w 914400"/>
              <a:gd name="connsiteY22" fmla="*/ 1582057 h 3672114"/>
              <a:gd name="connsiteX23" fmla="*/ 275771 w 914400"/>
              <a:gd name="connsiteY23" fmla="*/ 1233714 h 3672114"/>
              <a:gd name="connsiteX24" fmla="*/ 333828 w 914400"/>
              <a:gd name="connsiteY24" fmla="*/ 943428 h 3672114"/>
              <a:gd name="connsiteX25" fmla="*/ 406400 w 914400"/>
              <a:gd name="connsiteY25" fmla="*/ 522514 h 3672114"/>
              <a:gd name="connsiteX26" fmla="*/ 508000 w 914400"/>
              <a:gd name="connsiteY26" fmla="*/ 174171 h 3672114"/>
              <a:gd name="connsiteX27" fmla="*/ 653143 w 914400"/>
              <a:gd name="connsiteY27" fmla="*/ 43543 h 3672114"/>
              <a:gd name="connsiteX28" fmla="*/ 783771 w 914400"/>
              <a:gd name="connsiteY28" fmla="*/ 0 h 3672114"/>
              <a:gd name="connsiteX29" fmla="*/ 856343 w 914400"/>
              <a:gd name="connsiteY29" fmla="*/ 72571 h 367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4400" h="3672114">
                <a:moveTo>
                  <a:pt x="856343" y="72571"/>
                </a:moveTo>
                <a:lnTo>
                  <a:pt x="914400" y="653143"/>
                </a:lnTo>
                <a:lnTo>
                  <a:pt x="856343" y="1219200"/>
                </a:lnTo>
                <a:cubicBezTo>
                  <a:pt x="851505" y="1262743"/>
                  <a:pt x="849031" y="1306613"/>
                  <a:pt x="841828" y="1349828"/>
                </a:cubicBezTo>
                <a:cubicBezTo>
                  <a:pt x="837344" y="1376731"/>
                  <a:pt x="824645" y="1398710"/>
                  <a:pt x="812800" y="1422400"/>
                </a:cubicBezTo>
                <a:lnTo>
                  <a:pt x="725714" y="1828800"/>
                </a:lnTo>
                <a:cubicBezTo>
                  <a:pt x="711200" y="1872343"/>
                  <a:pt x="698647" y="1916589"/>
                  <a:pt x="682171" y="1959428"/>
                </a:cubicBezTo>
                <a:cubicBezTo>
                  <a:pt x="659925" y="2017268"/>
                  <a:pt x="653388" y="2012238"/>
                  <a:pt x="624114" y="2061028"/>
                </a:cubicBezTo>
                <a:cubicBezTo>
                  <a:pt x="618548" y="2070305"/>
                  <a:pt x="614438" y="2080381"/>
                  <a:pt x="609600" y="2090057"/>
                </a:cubicBezTo>
                <a:lnTo>
                  <a:pt x="551543" y="2467428"/>
                </a:lnTo>
                <a:cubicBezTo>
                  <a:pt x="547315" y="2486454"/>
                  <a:pt x="515053" y="2652791"/>
                  <a:pt x="493485" y="2685143"/>
                </a:cubicBezTo>
                <a:cubicBezTo>
                  <a:pt x="458456" y="2737687"/>
                  <a:pt x="472258" y="2713084"/>
                  <a:pt x="449943" y="2757714"/>
                </a:cubicBezTo>
                <a:lnTo>
                  <a:pt x="449943" y="3091543"/>
                </a:lnTo>
                <a:lnTo>
                  <a:pt x="435428" y="3222171"/>
                </a:lnTo>
                <a:lnTo>
                  <a:pt x="391885" y="3468914"/>
                </a:lnTo>
                <a:lnTo>
                  <a:pt x="246743" y="3672114"/>
                </a:lnTo>
                <a:lnTo>
                  <a:pt x="58057" y="3628571"/>
                </a:lnTo>
                <a:lnTo>
                  <a:pt x="14514" y="3396343"/>
                </a:lnTo>
                <a:lnTo>
                  <a:pt x="0" y="3033486"/>
                </a:lnTo>
                <a:lnTo>
                  <a:pt x="87085" y="2583543"/>
                </a:lnTo>
                <a:cubicBezTo>
                  <a:pt x="102669" y="2443297"/>
                  <a:pt x="101600" y="2496725"/>
                  <a:pt x="101600" y="2423886"/>
                </a:cubicBezTo>
                <a:lnTo>
                  <a:pt x="188685" y="2061028"/>
                </a:lnTo>
                <a:lnTo>
                  <a:pt x="246743" y="1582057"/>
                </a:lnTo>
                <a:lnTo>
                  <a:pt x="275771" y="1233714"/>
                </a:lnTo>
                <a:lnTo>
                  <a:pt x="333828" y="943428"/>
                </a:lnTo>
                <a:lnTo>
                  <a:pt x="406400" y="522514"/>
                </a:lnTo>
                <a:lnTo>
                  <a:pt x="508000" y="174171"/>
                </a:lnTo>
                <a:lnTo>
                  <a:pt x="653143" y="43543"/>
                </a:lnTo>
                <a:lnTo>
                  <a:pt x="783771" y="0"/>
                </a:lnTo>
                <a:lnTo>
                  <a:pt x="856343" y="72571"/>
                </a:lnTo>
                <a:close/>
              </a:path>
            </a:pathLst>
          </a:custGeom>
          <a:solidFill>
            <a:srgbClr val="FF0000">
              <a:alpha val="40000"/>
            </a:srgb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TextBox 12"/>
          <p:cNvSpPr txBox="1"/>
          <p:nvPr/>
        </p:nvSpPr>
        <p:spPr>
          <a:xfrm>
            <a:off x="123372" y="5881914"/>
            <a:ext cx="4267199" cy="830997"/>
          </a:xfrm>
          <a:prstGeom prst="rect">
            <a:avLst/>
          </a:prstGeom>
          <a:noFill/>
          <a:ln>
            <a:solidFill>
              <a:schemeClr val="bg2"/>
            </a:solidFill>
          </a:ln>
        </p:spPr>
        <p:txBody>
          <a:bodyPr wrap="square" rtlCol="0">
            <a:spAutoFit/>
          </a:bodyPr>
          <a:lstStyle/>
          <a:p>
            <a:pPr algn="ctr"/>
            <a:r>
              <a:rPr lang="es-ES_tradnl" dirty="0" smtClean="0"/>
              <a:t>Pronostico Subjetivo de Divergencia</a:t>
            </a:r>
            <a:endParaRPr lang="es-ES_tradnl" dirty="0"/>
          </a:p>
        </p:txBody>
      </p:sp>
      <p:sp>
        <p:nvSpPr>
          <p:cNvPr id="14" name="TextBox 13"/>
          <p:cNvSpPr txBox="1"/>
          <p:nvPr/>
        </p:nvSpPr>
        <p:spPr>
          <a:xfrm>
            <a:off x="4724401" y="5874603"/>
            <a:ext cx="4267199" cy="830997"/>
          </a:xfrm>
          <a:prstGeom prst="rect">
            <a:avLst/>
          </a:prstGeom>
          <a:noFill/>
          <a:ln>
            <a:solidFill>
              <a:schemeClr val="bg2"/>
            </a:solidFill>
          </a:ln>
        </p:spPr>
        <p:txBody>
          <a:bodyPr wrap="square" rtlCol="0">
            <a:spAutoFit/>
          </a:bodyPr>
          <a:lstStyle/>
          <a:p>
            <a:pPr algn="ctr"/>
            <a:r>
              <a:rPr lang="es-ES_tradnl" dirty="0" smtClean="0"/>
              <a:t>Pronostico Objetivo de Divergencia</a:t>
            </a:r>
            <a:endParaRPr lang="es-ES_tradnl" dirty="0"/>
          </a:p>
        </p:txBody>
      </p:sp>
      <p:sp>
        <p:nvSpPr>
          <p:cNvPr id="15" name="TextBox 14"/>
          <p:cNvSpPr txBox="1"/>
          <p:nvPr/>
        </p:nvSpPr>
        <p:spPr>
          <a:xfrm>
            <a:off x="3585029" y="948954"/>
            <a:ext cx="1676402" cy="830997"/>
          </a:xfrm>
          <a:prstGeom prst="rect">
            <a:avLst/>
          </a:prstGeom>
          <a:solidFill>
            <a:schemeClr val="bg1">
              <a:alpha val="93000"/>
            </a:schemeClr>
          </a:solidFill>
          <a:ln>
            <a:solidFill>
              <a:schemeClr val="bg2"/>
            </a:solidFill>
          </a:ln>
        </p:spPr>
        <p:txBody>
          <a:bodyPr wrap="square" rtlCol="0">
            <a:spAutoFit/>
          </a:bodyPr>
          <a:lstStyle/>
          <a:p>
            <a:pPr algn="ctr"/>
            <a:r>
              <a:rPr lang="es-ES_tradnl" dirty="0" smtClean="0"/>
              <a:t>Divergencia Fuerte</a:t>
            </a:r>
            <a:endParaRPr lang="es-ES_tradnl" dirty="0"/>
          </a:p>
        </p:txBody>
      </p:sp>
      <p:sp>
        <p:nvSpPr>
          <p:cNvPr id="16" name="TextBox 15"/>
          <p:cNvSpPr txBox="1"/>
          <p:nvPr/>
        </p:nvSpPr>
        <p:spPr>
          <a:xfrm>
            <a:off x="3657600" y="4702573"/>
            <a:ext cx="1676402" cy="830997"/>
          </a:xfrm>
          <a:prstGeom prst="rect">
            <a:avLst/>
          </a:prstGeom>
          <a:solidFill>
            <a:schemeClr val="bg1">
              <a:alpha val="93000"/>
            </a:schemeClr>
          </a:solidFill>
          <a:ln>
            <a:solidFill>
              <a:schemeClr val="bg2"/>
            </a:solidFill>
          </a:ln>
        </p:spPr>
        <p:txBody>
          <a:bodyPr wrap="square" rtlCol="0">
            <a:spAutoFit/>
          </a:bodyPr>
          <a:lstStyle/>
          <a:p>
            <a:pPr algn="ctr"/>
            <a:r>
              <a:rPr lang="es-ES_tradnl" dirty="0" smtClean="0"/>
              <a:t>Divergencia Débil</a:t>
            </a:r>
            <a:endParaRPr lang="es-ES_tradnl" dirty="0"/>
          </a:p>
        </p:txBody>
      </p:sp>
      <p:cxnSp>
        <p:nvCxnSpPr>
          <p:cNvPr id="20" name="Straight Arrow Connector 19"/>
          <p:cNvCxnSpPr/>
          <p:nvPr/>
        </p:nvCxnSpPr>
        <p:spPr>
          <a:xfrm flipH="1">
            <a:off x="2685143" y="1779951"/>
            <a:ext cx="1705428" cy="963249"/>
          </a:xfrm>
          <a:prstGeom prst="straightConnector1">
            <a:avLst/>
          </a:prstGeom>
          <a:ln w="38100" cmpd="tri">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724401" y="1779951"/>
            <a:ext cx="2696029" cy="906870"/>
          </a:xfrm>
          <a:prstGeom prst="straightConnector1">
            <a:avLst/>
          </a:prstGeom>
          <a:ln w="38100" cmpd="tri">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2057400" y="4296228"/>
            <a:ext cx="1640114" cy="406346"/>
          </a:xfrm>
          <a:prstGeom prst="straightConnector1">
            <a:avLst/>
          </a:prstGeom>
          <a:ln w="38100" cmpd="tri">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5308603" y="3541486"/>
            <a:ext cx="1549397" cy="1153831"/>
          </a:xfrm>
          <a:prstGeom prst="straightConnector1">
            <a:avLst/>
          </a:prstGeom>
          <a:ln w="38100" cmpd="tri">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52400" y="914400"/>
            <a:ext cx="1904999" cy="461665"/>
          </a:xfrm>
          <a:prstGeom prst="rect">
            <a:avLst/>
          </a:prstGeom>
          <a:solidFill>
            <a:srgbClr val="FF0000">
              <a:alpha val="79000"/>
            </a:srgbClr>
          </a:solidFill>
          <a:ln>
            <a:solidFill>
              <a:schemeClr val="bg2"/>
            </a:solidFill>
          </a:ln>
        </p:spPr>
        <p:txBody>
          <a:bodyPr wrap="square" rtlCol="0">
            <a:spAutoFit/>
          </a:bodyPr>
          <a:lstStyle/>
          <a:p>
            <a:pPr algn="ctr"/>
            <a:r>
              <a:rPr lang="es-ES_tradnl" dirty="0" smtClean="0"/>
              <a:t>Convergencia</a:t>
            </a:r>
            <a:endParaRPr lang="es-ES_tradnl" dirty="0"/>
          </a:p>
        </p:txBody>
      </p:sp>
      <p:cxnSp>
        <p:nvCxnSpPr>
          <p:cNvPr id="31" name="Straight Arrow Connector 30"/>
          <p:cNvCxnSpPr/>
          <p:nvPr/>
        </p:nvCxnSpPr>
        <p:spPr>
          <a:xfrm flipH="1">
            <a:off x="1146630" y="1447800"/>
            <a:ext cx="264884" cy="1524000"/>
          </a:xfrm>
          <a:prstGeom prst="straightConnector1">
            <a:avLst/>
          </a:prstGeom>
          <a:ln w="38100" cmpd="tri">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086601" y="914400"/>
            <a:ext cx="1904999" cy="461665"/>
          </a:xfrm>
          <a:prstGeom prst="rect">
            <a:avLst/>
          </a:prstGeom>
          <a:solidFill>
            <a:srgbClr val="FF0000">
              <a:alpha val="79000"/>
            </a:srgbClr>
          </a:solidFill>
          <a:ln>
            <a:solidFill>
              <a:schemeClr val="bg2"/>
            </a:solidFill>
          </a:ln>
        </p:spPr>
        <p:txBody>
          <a:bodyPr wrap="square" rtlCol="0">
            <a:spAutoFit/>
          </a:bodyPr>
          <a:lstStyle/>
          <a:p>
            <a:pPr algn="ctr"/>
            <a:r>
              <a:rPr lang="es-ES_tradnl" dirty="0" smtClean="0"/>
              <a:t>Convergencia</a:t>
            </a:r>
            <a:endParaRPr lang="es-ES_tradnl" dirty="0"/>
          </a:p>
        </p:txBody>
      </p:sp>
      <p:cxnSp>
        <p:nvCxnSpPr>
          <p:cNvPr id="36" name="Straight Arrow Connector 35"/>
          <p:cNvCxnSpPr/>
          <p:nvPr/>
        </p:nvCxnSpPr>
        <p:spPr>
          <a:xfrm flipH="1">
            <a:off x="6072415" y="1376065"/>
            <a:ext cx="1014187" cy="681335"/>
          </a:xfrm>
          <a:prstGeom prst="straightConnector1">
            <a:avLst/>
          </a:prstGeom>
          <a:ln w="38100" cmpd="tri">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8434617" y="1447800"/>
            <a:ext cx="1" cy="1524000"/>
          </a:xfrm>
          <a:prstGeom prst="straightConnector1">
            <a:avLst/>
          </a:prstGeom>
          <a:ln w="38100" cmpd="tri">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02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2" grpId="0" animBg="1"/>
      <p:bldP spid="14" grpId="0" animBg="1"/>
      <p:bldP spid="15" grpId="0" animBg="1"/>
      <p:bldP spid="16" grpId="0" animBg="1"/>
      <p:bldP spid="30" grpId="0" animBg="1"/>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5196"/>
            <a:ext cx="9144000" cy="612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0"/>
            <a:ext cx="9067800" cy="755196"/>
          </a:xfrm>
        </p:spPr>
        <p:txBody>
          <a:bodyPr/>
          <a:lstStyle/>
          <a:p>
            <a:r>
              <a:rPr lang="es-ES_tradnl" dirty="0" smtClean="0"/>
              <a:t>Divergencia Nivel Medio-Superior</a:t>
            </a:r>
            <a:endParaRPr lang="es-ES_tradnl" dirty="0"/>
          </a:p>
        </p:txBody>
      </p:sp>
      <p:sp>
        <p:nvSpPr>
          <p:cNvPr id="3" name="TextBox 2"/>
          <p:cNvSpPr txBox="1"/>
          <p:nvPr/>
        </p:nvSpPr>
        <p:spPr>
          <a:xfrm>
            <a:off x="457200" y="4800600"/>
            <a:ext cx="7924800" cy="1200329"/>
          </a:xfrm>
          <a:prstGeom prst="rect">
            <a:avLst/>
          </a:prstGeom>
          <a:solidFill>
            <a:schemeClr val="bg2"/>
          </a:solidFill>
          <a:ln>
            <a:solidFill>
              <a:srgbClr val="FF0000"/>
            </a:solidFill>
          </a:ln>
        </p:spPr>
        <p:txBody>
          <a:bodyPr wrap="square" rtlCol="0">
            <a:spAutoFit/>
          </a:bodyPr>
          <a:lstStyle/>
          <a:p>
            <a:pPr marL="0" lvl="1" algn="ctr"/>
            <a:r>
              <a:rPr lang="es-ES_tradnl" altLang="en-US" dirty="0"/>
              <a:t>Evaluación de la divergencia en una capa proporciona una perspectiva de lo que esta ocurriendo </a:t>
            </a:r>
            <a:r>
              <a:rPr lang="es-ES_tradnl" altLang="en-US" dirty="0" smtClean="0"/>
              <a:t>en toda la </a:t>
            </a:r>
            <a:r>
              <a:rPr lang="es-ES_tradnl" altLang="en-US" dirty="0"/>
              <a:t>columna.</a:t>
            </a:r>
          </a:p>
          <a:p>
            <a:endParaRPr lang="es-ES_tradnl" dirty="0"/>
          </a:p>
        </p:txBody>
      </p:sp>
    </p:spTree>
    <p:extLst>
      <p:ext uri="{BB962C8B-B14F-4D97-AF65-F5344CB8AC3E}">
        <p14:creationId xmlns:p14="http://schemas.microsoft.com/office/powerpoint/2010/main" val="31505788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s-ES_tradnl" dirty="0" smtClean="0"/>
              <a:t>Estabilidad de la Columna</a:t>
            </a:r>
            <a:endParaRPr lang="es-ES_tradnl" dirty="0"/>
          </a:p>
        </p:txBody>
      </p:sp>
      <p:sp>
        <p:nvSpPr>
          <p:cNvPr id="6" name="Subtitle 5"/>
          <p:cNvSpPr>
            <a:spLocks noGrp="1"/>
          </p:cNvSpPr>
          <p:nvPr>
            <p:ph type="subTitle" idx="1"/>
          </p:nvPr>
        </p:nvSpPr>
        <p:spPr/>
        <p:txBody>
          <a:bodyPr/>
          <a:lstStyle/>
          <a:p>
            <a:endParaRPr lang="es-ES_tradnl"/>
          </a:p>
        </p:txBody>
      </p:sp>
    </p:spTree>
    <p:extLst>
      <p:ext uri="{BB962C8B-B14F-4D97-AF65-F5344CB8AC3E}">
        <p14:creationId xmlns:p14="http://schemas.microsoft.com/office/powerpoint/2010/main" val="38059251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304800"/>
            <a:ext cx="7772400" cy="1143000"/>
          </a:xfrm>
        </p:spPr>
        <p:txBody>
          <a:bodyPr/>
          <a:lstStyle/>
          <a:p>
            <a:pPr eaLnBrk="1" hangingPunct="1"/>
            <a:r>
              <a:rPr lang="es-ES_tradnl" altLang="en-US" dirty="0" smtClean="0"/>
              <a:t>Estabilidad de la columna </a:t>
            </a:r>
          </a:p>
        </p:txBody>
      </p:sp>
      <p:sp>
        <p:nvSpPr>
          <p:cNvPr id="9219" name="Rectangle 3"/>
          <p:cNvSpPr>
            <a:spLocks noGrp="1" noChangeArrowheads="1"/>
          </p:cNvSpPr>
          <p:nvPr>
            <p:ph idx="1"/>
          </p:nvPr>
        </p:nvSpPr>
        <p:spPr>
          <a:xfrm>
            <a:off x="685800" y="1447800"/>
            <a:ext cx="7772400" cy="4724400"/>
          </a:xfrm>
        </p:spPr>
        <p:txBody>
          <a:bodyPr/>
          <a:lstStyle/>
          <a:p>
            <a:pPr eaLnBrk="1" hangingPunct="1">
              <a:lnSpc>
                <a:spcPct val="90000"/>
              </a:lnSpc>
            </a:pPr>
            <a:r>
              <a:rPr lang="es-ES_tradnl" altLang="en-US" sz="2400" dirty="0" smtClean="0"/>
              <a:t>Los índices presenta una manera para el meteorólogo juzgar que cuan fácil se le hace a la atmosfera el liberal energía. </a:t>
            </a:r>
          </a:p>
          <a:p>
            <a:pPr lvl="1" eaLnBrk="1" hangingPunct="1">
              <a:lnSpc>
                <a:spcPct val="90000"/>
              </a:lnSpc>
            </a:pPr>
            <a:r>
              <a:rPr lang="es-ES_tradnl" altLang="en-US" sz="2000" dirty="0" smtClean="0"/>
              <a:t>Muchos fueron diseñados décadas atrás con latitudes medias en mente. </a:t>
            </a:r>
          </a:p>
          <a:p>
            <a:pPr lvl="1" eaLnBrk="1" hangingPunct="1">
              <a:lnSpc>
                <a:spcPct val="90000"/>
              </a:lnSpc>
            </a:pPr>
            <a:r>
              <a:rPr lang="es-ES_tradnl" altLang="en-US" sz="2000" dirty="0" smtClean="0"/>
              <a:t>Su aplicación en los trópicos es muy limitada.</a:t>
            </a:r>
          </a:p>
          <a:p>
            <a:pPr eaLnBrk="1" hangingPunct="1">
              <a:lnSpc>
                <a:spcPct val="90000"/>
              </a:lnSpc>
            </a:pPr>
            <a:r>
              <a:rPr lang="es-ES_tradnl" altLang="en-US" sz="2400" dirty="0" smtClean="0"/>
              <a:t>Los índices SI y LI generalmente funcionan bien con sistemas de latitudes medias. </a:t>
            </a:r>
          </a:p>
          <a:p>
            <a:pPr lvl="1" eaLnBrk="1" hangingPunct="1">
              <a:lnSpc>
                <a:spcPct val="90000"/>
              </a:lnSpc>
            </a:pPr>
            <a:r>
              <a:rPr lang="es-ES_tradnl" altLang="en-US" sz="2000" dirty="0" smtClean="0"/>
              <a:t>En los trópicos, producen resultados limitados en presencia de sistemas troposféricos de altura, tales como, las </a:t>
            </a:r>
            <a:r>
              <a:rPr lang="es-ES_tradnl" altLang="en-US" sz="2000" dirty="0" err="1" smtClean="0"/>
              <a:t>TUTTs</a:t>
            </a:r>
            <a:r>
              <a:rPr lang="es-ES_tradnl" altLang="en-US" sz="2000" dirty="0" smtClean="0"/>
              <a:t>.</a:t>
            </a:r>
          </a:p>
          <a:p>
            <a:pPr eaLnBrk="1" hangingPunct="1">
              <a:lnSpc>
                <a:spcPct val="90000"/>
              </a:lnSpc>
            </a:pPr>
            <a:r>
              <a:rPr lang="es-ES_tradnl" altLang="en-US" sz="2400" dirty="0" smtClean="0">
                <a:cs typeface="Times New Roman" pitchFamily="18" charset="0"/>
              </a:rPr>
              <a:t>Evaluación de procesos termodinámicos en toda la camada atmosférica dan mejores resultados</a:t>
            </a:r>
          </a:p>
          <a:p>
            <a:pPr lvl="1" eaLnBrk="1" hangingPunct="1">
              <a:lnSpc>
                <a:spcPct val="90000"/>
              </a:lnSpc>
            </a:pPr>
            <a:r>
              <a:rPr lang="es-ES_tradnl" altLang="en-US" sz="2000" dirty="0" smtClean="0">
                <a:cs typeface="Times New Roman" pitchFamily="18" charset="0"/>
              </a:rPr>
              <a:t>GDI:  Diagnostica masas tropicales y subtropicales</a:t>
            </a:r>
          </a:p>
          <a:p>
            <a:pPr lvl="1" eaLnBrk="1" hangingPunct="1">
              <a:lnSpc>
                <a:spcPct val="90000"/>
              </a:lnSpc>
            </a:pPr>
            <a:r>
              <a:rPr lang="es-ES_tradnl" altLang="en-US" sz="2000" dirty="0" smtClean="0"/>
              <a:t>CAPE:  Diagnostica masas subtropicales</a:t>
            </a:r>
            <a:endParaRPr lang="es-ES_tradnl" altLang="en-US" sz="2400"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s-ES_tradnl" altLang="en-US" dirty="0" smtClean="0"/>
              <a:t>Gálvez-</a:t>
            </a:r>
            <a:r>
              <a:rPr lang="es-ES_tradnl" altLang="en-US" dirty="0" err="1" smtClean="0"/>
              <a:t>Davison</a:t>
            </a:r>
            <a:r>
              <a:rPr lang="es-ES_tradnl" altLang="en-US" dirty="0" smtClean="0"/>
              <a:t> </a:t>
            </a:r>
            <a:r>
              <a:rPr lang="es-ES_tradnl" altLang="en-US" dirty="0" err="1" smtClean="0"/>
              <a:t>Index</a:t>
            </a:r>
            <a:r>
              <a:rPr lang="es-ES_tradnl" altLang="en-US" dirty="0" smtClean="0"/>
              <a:t> (GDI)</a:t>
            </a:r>
          </a:p>
        </p:txBody>
      </p:sp>
      <p:sp>
        <p:nvSpPr>
          <p:cNvPr id="10243" name="Content Placeholder 2"/>
          <p:cNvSpPr>
            <a:spLocks noGrp="1"/>
          </p:cNvSpPr>
          <p:nvPr>
            <p:ph idx="1"/>
          </p:nvPr>
        </p:nvSpPr>
        <p:spPr/>
        <p:txBody>
          <a:bodyPr/>
          <a:lstStyle/>
          <a:p>
            <a:pPr eaLnBrk="1" hangingPunct="1"/>
            <a:r>
              <a:rPr lang="es-ES_tradnl" altLang="en-US" smtClean="0"/>
              <a:t>Considera la inestabilidad convectiva en la columna</a:t>
            </a:r>
          </a:p>
          <a:p>
            <a:pPr eaLnBrk="1" hangingPunct="1"/>
            <a:r>
              <a:rPr lang="es-ES_tradnl" altLang="en-US" smtClean="0"/>
              <a:t>Impacto de:</a:t>
            </a:r>
          </a:p>
          <a:p>
            <a:pPr lvl="1" eaLnBrk="1" hangingPunct="1"/>
            <a:r>
              <a:rPr lang="es-ES_tradnl" altLang="en-US" smtClean="0"/>
              <a:t>Núcleos fríos en altura</a:t>
            </a:r>
          </a:p>
          <a:p>
            <a:pPr lvl="1" eaLnBrk="1" hangingPunct="1"/>
            <a:r>
              <a:rPr lang="es-ES_tradnl" altLang="en-US" smtClean="0"/>
              <a:t>Inversiones</a:t>
            </a:r>
          </a:p>
          <a:p>
            <a:pPr lvl="1" eaLnBrk="1" hangingPunct="1"/>
            <a:r>
              <a:rPr lang="es-ES_tradnl" altLang="en-US" smtClean="0"/>
              <a:t>Intrusiones de aire seco</a:t>
            </a:r>
          </a:p>
          <a:p>
            <a:pPr lvl="1" eaLnBrk="1" hangingPunct="1"/>
            <a:r>
              <a:rPr lang="es-ES_tradnl" altLang="en-US" smtClean="0"/>
              <a:t>Terreno</a:t>
            </a:r>
          </a:p>
          <a:p>
            <a:pPr eaLnBrk="1" hangingPunct="1"/>
            <a:r>
              <a:rPr lang="es-ES_tradnl" altLang="en-US" smtClean="0"/>
              <a:t>Discierne entre convección llana y profunda</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52488"/>
            <a:ext cx="8610600"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1"/>
          <p:cNvSpPr txBox="1">
            <a:spLocks noChangeArrowheads="1"/>
          </p:cNvSpPr>
          <p:nvPr/>
        </p:nvSpPr>
        <p:spPr bwMode="auto">
          <a:xfrm>
            <a:off x="0" y="152400"/>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sz="2600" b="1">
                <a:latin typeface="Arial" charset="0"/>
              </a:rPr>
              <a:t>Evaluando Potencial de Convección Profunda – GDI</a:t>
            </a:r>
            <a:r>
              <a:rPr lang="en-US" altLang="en-US" sz="2600" b="1">
                <a:latin typeface="Arial" charset="0"/>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543" y="845231"/>
            <a:ext cx="7086600" cy="611988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152400"/>
            <a:ext cx="7848600" cy="1600200"/>
          </a:xfrm>
        </p:spPr>
        <p:txBody>
          <a:bodyPr/>
          <a:lstStyle/>
          <a:p>
            <a:pPr eaLnBrk="1" hangingPunct="1"/>
            <a:r>
              <a:rPr lang="es-ES_tradnl" altLang="en-US" sz="4000" dirty="0" smtClean="0"/>
              <a:t>Análisis Meteorológico </a:t>
            </a:r>
            <a:br>
              <a:rPr lang="es-ES_tradnl" altLang="en-US" sz="4000" dirty="0" smtClean="0"/>
            </a:br>
            <a:r>
              <a:rPr lang="es-ES_tradnl" altLang="en-US" sz="4000" dirty="0" smtClean="0"/>
              <a:t>Subjetivo vs. Objetivo</a:t>
            </a:r>
          </a:p>
        </p:txBody>
      </p:sp>
      <p:sp>
        <p:nvSpPr>
          <p:cNvPr id="3075" name="Rectangle 3"/>
          <p:cNvSpPr>
            <a:spLocks noGrp="1" noChangeArrowheads="1"/>
          </p:cNvSpPr>
          <p:nvPr>
            <p:ph type="body" idx="1"/>
          </p:nvPr>
        </p:nvSpPr>
        <p:spPr>
          <a:xfrm>
            <a:off x="685800" y="1981200"/>
            <a:ext cx="7772400" cy="4572000"/>
          </a:xfrm>
        </p:spPr>
        <p:txBody>
          <a:bodyPr/>
          <a:lstStyle/>
          <a:p>
            <a:pPr eaLnBrk="1" hangingPunct="1"/>
            <a:r>
              <a:rPr lang="es-ES_tradnl" altLang="en-US" sz="2800" dirty="0" smtClean="0"/>
              <a:t>Los avances en telecomunicaciones hacen  ahora  posible en forma mucho mas sencilla la tarea de bajar las salidas de los modelos y los datos.</a:t>
            </a:r>
          </a:p>
          <a:p>
            <a:pPr eaLnBrk="1" hangingPunct="1"/>
            <a:r>
              <a:rPr lang="es-ES_tradnl" altLang="en-US" sz="2800" dirty="0" smtClean="0"/>
              <a:t>Antes, el problema con la elaboración de pronósticos utilizando técnicas </a:t>
            </a:r>
            <a:r>
              <a:rPr lang="es-ES_tradnl" altLang="en-US" sz="2800" b="1" i="1" dirty="0" smtClean="0">
                <a:solidFill>
                  <a:schemeClr val="tx2"/>
                </a:solidFill>
              </a:rPr>
              <a:t>subjetivas</a:t>
            </a:r>
            <a:r>
              <a:rPr lang="es-ES_tradnl" altLang="en-US" sz="2800" dirty="0" smtClean="0"/>
              <a:t> era que los meteorólogos tendían a sobre/sub estimar.</a:t>
            </a:r>
          </a:p>
          <a:p>
            <a:pPr lvl="1" eaLnBrk="1" hangingPunct="1"/>
            <a:r>
              <a:rPr lang="es-ES_tradnl" altLang="en-US" sz="2400" dirty="0" smtClean="0"/>
              <a:t>No dos meteorólogos llegaban a la misma conclusión y/o pronostico</a:t>
            </a:r>
          </a:p>
          <a:p>
            <a:pPr lvl="1" eaLnBrk="1" hangingPunct="1"/>
            <a:r>
              <a:rPr lang="es-ES_tradnl" altLang="en-US" sz="2400" dirty="0" smtClean="0"/>
              <a:t>Ej.  La divergencia en altura se presenta en forma discreta en los conglomerados convectivos, y no abarca grandes regiones en un momento dado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Grp="1" noChangeArrowheads="1"/>
          </p:cNvSpPr>
          <p:nvPr>
            <p:ph type="title"/>
          </p:nvPr>
        </p:nvSpPr>
        <p:spPr>
          <a:xfrm>
            <a:off x="685800" y="0"/>
            <a:ext cx="7772400" cy="1143000"/>
          </a:xfrm>
        </p:spPr>
        <p:txBody>
          <a:bodyPr/>
          <a:lstStyle/>
          <a:p>
            <a:pPr eaLnBrk="1" hangingPunct="1"/>
            <a:r>
              <a:rPr lang="es-ES_tradnl" altLang="en-US" smtClean="0"/>
              <a:t>CAPE</a:t>
            </a:r>
          </a:p>
        </p:txBody>
      </p:sp>
      <p:sp>
        <p:nvSpPr>
          <p:cNvPr id="12291" name="Rectangle 6"/>
          <p:cNvSpPr>
            <a:spLocks noGrp="1" noChangeArrowheads="1"/>
          </p:cNvSpPr>
          <p:nvPr>
            <p:ph idx="1"/>
          </p:nvPr>
        </p:nvSpPr>
        <p:spPr>
          <a:xfrm>
            <a:off x="685800" y="990600"/>
            <a:ext cx="7772400" cy="5257800"/>
          </a:xfrm>
        </p:spPr>
        <p:txBody>
          <a:bodyPr/>
          <a:lstStyle/>
          <a:p>
            <a:pPr eaLnBrk="1" hangingPunct="1">
              <a:lnSpc>
                <a:spcPct val="90000"/>
              </a:lnSpc>
            </a:pPr>
            <a:r>
              <a:rPr lang="es-ES_tradnl" altLang="en-US" sz="2800" dirty="0" smtClean="0"/>
              <a:t>Representa la energía potencial de parcelas de aire que ascienden sobre el nivel de convección libre (LFC).</a:t>
            </a:r>
          </a:p>
          <a:p>
            <a:pPr lvl="1" eaLnBrk="1" hangingPunct="1">
              <a:lnSpc>
                <a:spcPct val="90000"/>
              </a:lnSpc>
            </a:pPr>
            <a:r>
              <a:rPr lang="es-ES_tradnl" altLang="en-US" sz="2400" dirty="0" smtClean="0"/>
              <a:t>Mientras mas bajo el LFC, mayor probabilidad de desarrollo. </a:t>
            </a:r>
          </a:p>
          <a:p>
            <a:pPr eaLnBrk="1" hangingPunct="1">
              <a:lnSpc>
                <a:spcPct val="90000"/>
              </a:lnSpc>
            </a:pPr>
            <a:r>
              <a:rPr lang="es-ES_tradnl" altLang="en-US" sz="2800" dirty="0" smtClean="0"/>
              <a:t>Otra manera de evaluar el potencial/riesgo de tiempo severo</a:t>
            </a:r>
          </a:p>
          <a:p>
            <a:pPr lvl="1" eaLnBrk="1" hangingPunct="1">
              <a:lnSpc>
                <a:spcPct val="90000"/>
              </a:lnSpc>
            </a:pPr>
            <a:r>
              <a:rPr lang="es-ES_tradnl" altLang="en-US" sz="2400" dirty="0" smtClean="0"/>
              <a:t>Unidades de </a:t>
            </a:r>
            <a:r>
              <a:rPr lang="es-ES_tradnl" altLang="en-US" sz="2400" dirty="0" err="1" smtClean="0"/>
              <a:t>Joules</a:t>
            </a:r>
            <a:r>
              <a:rPr lang="es-ES_tradnl" altLang="en-US" sz="2400" dirty="0" smtClean="0"/>
              <a:t> por Kilogramo </a:t>
            </a:r>
          </a:p>
          <a:p>
            <a:pPr eaLnBrk="1" hangingPunct="1">
              <a:lnSpc>
                <a:spcPct val="90000"/>
              </a:lnSpc>
            </a:pPr>
            <a:r>
              <a:rPr lang="es-ES_tradnl" altLang="en-US" sz="2800" dirty="0" smtClean="0"/>
              <a:t>Representa la cantidad de energía disponible para “forzar” una parcela de aire a ascender</a:t>
            </a:r>
          </a:p>
          <a:p>
            <a:pPr lvl="1" eaLnBrk="1" hangingPunct="1">
              <a:lnSpc>
                <a:spcPct val="90000"/>
              </a:lnSpc>
            </a:pPr>
            <a:r>
              <a:rPr lang="es-ES_tradnl" altLang="en-US" sz="2400" dirty="0" smtClean="0"/>
              <a:t>También representa la </a:t>
            </a:r>
            <a:r>
              <a:rPr lang="es-ES_tradnl" altLang="en-US" sz="2400" b="1" i="1" dirty="0" smtClean="0">
                <a:solidFill>
                  <a:schemeClr val="accent1"/>
                </a:solidFill>
              </a:rPr>
              <a:t>cantidad de trabajo</a:t>
            </a:r>
            <a:r>
              <a:rPr lang="es-ES_tradnl" altLang="en-US" sz="2400" dirty="0" smtClean="0"/>
              <a:t> una parcela ejerce en el medio ambiente.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a:xfrm>
            <a:off x="685800" y="0"/>
            <a:ext cx="7772400" cy="685800"/>
          </a:xfrm>
        </p:spPr>
        <p:txBody>
          <a:bodyPr/>
          <a:lstStyle/>
          <a:p>
            <a:pPr eaLnBrk="1" hangingPunct="1"/>
            <a:r>
              <a:rPr lang="es-ES_tradnl" altLang="en-US" sz="4000" smtClean="0"/>
              <a:t>Áreas Positivas/Negativas</a:t>
            </a:r>
          </a:p>
        </p:txBody>
      </p:sp>
      <p:pic>
        <p:nvPicPr>
          <p:cNvPr id="1331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62000"/>
            <a:ext cx="7162800"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p:nvPr>
        </p:nvSpPr>
        <p:spPr>
          <a:xfrm>
            <a:off x="685800" y="0"/>
            <a:ext cx="7772400" cy="1143000"/>
          </a:xfrm>
        </p:spPr>
        <p:txBody>
          <a:bodyPr/>
          <a:lstStyle/>
          <a:p>
            <a:pPr eaLnBrk="1" hangingPunct="1"/>
            <a:r>
              <a:rPr lang="es-ES_tradnl" altLang="en-US" smtClean="0"/>
              <a:t>CAPE</a:t>
            </a:r>
          </a:p>
        </p:txBody>
      </p:sp>
      <p:sp>
        <p:nvSpPr>
          <p:cNvPr id="14339" name="Text Box 6"/>
          <p:cNvSpPr txBox="1">
            <a:spLocks noChangeArrowheads="1"/>
          </p:cNvSpPr>
          <p:nvPr/>
        </p:nvSpPr>
        <p:spPr bwMode="auto">
          <a:xfrm>
            <a:off x="1600200" y="1676400"/>
            <a:ext cx="3124200" cy="466725"/>
          </a:xfrm>
          <a:prstGeom prst="rect">
            <a:avLst/>
          </a:prstGeom>
          <a:solidFill>
            <a:schemeClr val="tx2"/>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ltLang="en-US">
                <a:solidFill>
                  <a:schemeClr val="bg2"/>
                </a:solidFill>
              </a:rPr>
              <a:t>Valor de CAPE</a:t>
            </a:r>
          </a:p>
        </p:txBody>
      </p:sp>
      <p:sp>
        <p:nvSpPr>
          <p:cNvPr id="14340" name="Text Box 7"/>
          <p:cNvSpPr txBox="1">
            <a:spLocks noChangeArrowheads="1"/>
          </p:cNvSpPr>
          <p:nvPr/>
        </p:nvSpPr>
        <p:spPr bwMode="auto">
          <a:xfrm>
            <a:off x="4724400" y="1676400"/>
            <a:ext cx="3429000" cy="466725"/>
          </a:xfrm>
          <a:prstGeom prst="rect">
            <a:avLst/>
          </a:prstGeom>
          <a:solidFill>
            <a:schemeClr val="accent1"/>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ltLang="en-US" b="1"/>
              <a:t>Potencial de Convección</a:t>
            </a:r>
            <a:r>
              <a:rPr lang="es-ES_tradnl" altLang="en-US"/>
              <a:t>  </a:t>
            </a:r>
          </a:p>
        </p:txBody>
      </p:sp>
      <p:sp>
        <p:nvSpPr>
          <p:cNvPr id="14341" name="Text Box 9"/>
          <p:cNvSpPr txBox="1">
            <a:spLocks noChangeArrowheads="1"/>
          </p:cNvSpPr>
          <p:nvPr/>
        </p:nvSpPr>
        <p:spPr bwMode="auto">
          <a:xfrm>
            <a:off x="1600200" y="2133600"/>
            <a:ext cx="3124200" cy="466725"/>
          </a:xfrm>
          <a:prstGeom prst="rect">
            <a:avLst/>
          </a:prstGeom>
          <a:solidFill>
            <a:schemeClr val="tx2"/>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ltLang="en-US">
                <a:solidFill>
                  <a:schemeClr val="bg2"/>
                </a:solidFill>
              </a:rPr>
              <a:t>0</a:t>
            </a:r>
          </a:p>
        </p:txBody>
      </p:sp>
      <p:sp>
        <p:nvSpPr>
          <p:cNvPr id="14342" name="Text Box 10"/>
          <p:cNvSpPr txBox="1">
            <a:spLocks noChangeArrowheads="1"/>
          </p:cNvSpPr>
          <p:nvPr/>
        </p:nvSpPr>
        <p:spPr bwMode="auto">
          <a:xfrm>
            <a:off x="1600200" y="2590800"/>
            <a:ext cx="3124200" cy="466725"/>
          </a:xfrm>
          <a:prstGeom prst="rect">
            <a:avLst/>
          </a:prstGeom>
          <a:solidFill>
            <a:schemeClr val="tx2"/>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ltLang="en-US">
                <a:solidFill>
                  <a:schemeClr val="bg2"/>
                </a:solidFill>
              </a:rPr>
              <a:t>0-1000</a:t>
            </a:r>
          </a:p>
        </p:txBody>
      </p:sp>
      <p:sp>
        <p:nvSpPr>
          <p:cNvPr id="14343" name="Text Box 11"/>
          <p:cNvSpPr txBox="1">
            <a:spLocks noChangeArrowheads="1"/>
          </p:cNvSpPr>
          <p:nvPr/>
        </p:nvSpPr>
        <p:spPr bwMode="auto">
          <a:xfrm>
            <a:off x="1600200" y="3048000"/>
            <a:ext cx="3124200" cy="466725"/>
          </a:xfrm>
          <a:prstGeom prst="rect">
            <a:avLst/>
          </a:prstGeom>
          <a:solidFill>
            <a:schemeClr val="tx2"/>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ltLang="en-US">
                <a:solidFill>
                  <a:schemeClr val="bg2"/>
                </a:solidFill>
              </a:rPr>
              <a:t>1000-2500</a:t>
            </a:r>
          </a:p>
        </p:txBody>
      </p:sp>
      <p:sp>
        <p:nvSpPr>
          <p:cNvPr id="14344" name="Text Box 12"/>
          <p:cNvSpPr txBox="1">
            <a:spLocks noChangeArrowheads="1"/>
          </p:cNvSpPr>
          <p:nvPr/>
        </p:nvSpPr>
        <p:spPr bwMode="auto">
          <a:xfrm>
            <a:off x="1600200" y="3505200"/>
            <a:ext cx="3124200" cy="466725"/>
          </a:xfrm>
          <a:prstGeom prst="rect">
            <a:avLst/>
          </a:prstGeom>
          <a:solidFill>
            <a:schemeClr val="tx2"/>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ltLang="en-US">
                <a:solidFill>
                  <a:schemeClr val="bg2"/>
                </a:solidFill>
              </a:rPr>
              <a:t>2500-3500</a:t>
            </a:r>
          </a:p>
        </p:txBody>
      </p:sp>
      <p:sp>
        <p:nvSpPr>
          <p:cNvPr id="14345" name="Text Box 13"/>
          <p:cNvSpPr txBox="1">
            <a:spLocks noChangeArrowheads="1"/>
          </p:cNvSpPr>
          <p:nvPr/>
        </p:nvSpPr>
        <p:spPr bwMode="auto">
          <a:xfrm>
            <a:off x="1600200" y="3962400"/>
            <a:ext cx="3124200" cy="466725"/>
          </a:xfrm>
          <a:prstGeom prst="rect">
            <a:avLst/>
          </a:prstGeom>
          <a:solidFill>
            <a:schemeClr val="tx2"/>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ltLang="en-US">
                <a:solidFill>
                  <a:schemeClr val="bg2"/>
                </a:solidFill>
              </a:rPr>
              <a:t>3500+</a:t>
            </a:r>
          </a:p>
        </p:txBody>
      </p:sp>
      <p:sp>
        <p:nvSpPr>
          <p:cNvPr id="14346" name="Text Box 14"/>
          <p:cNvSpPr txBox="1">
            <a:spLocks noChangeArrowheads="1"/>
          </p:cNvSpPr>
          <p:nvPr/>
        </p:nvSpPr>
        <p:spPr bwMode="auto">
          <a:xfrm>
            <a:off x="4724400" y="2133600"/>
            <a:ext cx="3429000" cy="466725"/>
          </a:xfrm>
          <a:prstGeom prst="rect">
            <a:avLst/>
          </a:prstGeom>
          <a:solidFill>
            <a:schemeClr val="accent1"/>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ltLang="en-US" b="1"/>
              <a:t>Estable</a:t>
            </a:r>
            <a:r>
              <a:rPr lang="es-ES_tradnl" altLang="en-US"/>
              <a:t>  </a:t>
            </a:r>
          </a:p>
        </p:txBody>
      </p:sp>
      <p:sp>
        <p:nvSpPr>
          <p:cNvPr id="14347" name="Text Box 15"/>
          <p:cNvSpPr txBox="1">
            <a:spLocks noChangeArrowheads="1"/>
          </p:cNvSpPr>
          <p:nvPr/>
        </p:nvSpPr>
        <p:spPr bwMode="auto">
          <a:xfrm>
            <a:off x="4724400" y="2590800"/>
            <a:ext cx="3429000" cy="466725"/>
          </a:xfrm>
          <a:prstGeom prst="rect">
            <a:avLst/>
          </a:prstGeom>
          <a:solidFill>
            <a:schemeClr val="accent1"/>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ltLang="en-US" b="1"/>
              <a:t>Marginalmente Inest.</a:t>
            </a:r>
            <a:endParaRPr lang="es-ES_tradnl" altLang="en-US"/>
          </a:p>
        </p:txBody>
      </p:sp>
      <p:sp>
        <p:nvSpPr>
          <p:cNvPr id="14348" name="Text Box 16"/>
          <p:cNvSpPr txBox="1">
            <a:spLocks noChangeArrowheads="1"/>
          </p:cNvSpPr>
          <p:nvPr/>
        </p:nvSpPr>
        <p:spPr bwMode="auto">
          <a:xfrm>
            <a:off x="4724400" y="3048000"/>
            <a:ext cx="3429000" cy="466725"/>
          </a:xfrm>
          <a:prstGeom prst="rect">
            <a:avLst/>
          </a:prstGeom>
          <a:solidFill>
            <a:schemeClr val="accent1"/>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ltLang="en-US" b="1"/>
              <a:t>Moderadamente Inest.</a:t>
            </a:r>
            <a:endParaRPr lang="es-ES_tradnl" altLang="en-US"/>
          </a:p>
        </p:txBody>
      </p:sp>
      <p:sp>
        <p:nvSpPr>
          <p:cNvPr id="14349" name="Text Box 17"/>
          <p:cNvSpPr txBox="1">
            <a:spLocks noChangeArrowheads="1"/>
          </p:cNvSpPr>
          <p:nvPr/>
        </p:nvSpPr>
        <p:spPr bwMode="auto">
          <a:xfrm>
            <a:off x="4724400" y="3505200"/>
            <a:ext cx="3429000" cy="466725"/>
          </a:xfrm>
          <a:prstGeom prst="rect">
            <a:avLst/>
          </a:prstGeom>
          <a:solidFill>
            <a:schemeClr val="accent1"/>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ltLang="en-US" b="1"/>
              <a:t>Bien Inestable</a:t>
            </a:r>
            <a:r>
              <a:rPr lang="es-ES_tradnl" altLang="en-US"/>
              <a:t>  </a:t>
            </a:r>
          </a:p>
        </p:txBody>
      </p:sp>
      <p:sp>
        <p:nvSpPr>
          <p:cNvPr id="14350" name="Text Box 18"/>
          <p:cNvSpPr txBox="1">
            <a:spLocks noChangeArrowheads="1"/>
          </p:cNvSpPr>
          <p:nvPr/>
        </p:nvSpPr>
        <p:spPr bwMode="auto">
          <a:xfrm>
            <a:off x="4724400" y="3962400"/>
            <a:ext cx="3429000" cy="466725"/>
          </a:xfrm>
          <a:prstGeom prst="rect">
            <a:avLst/>
          </a:prstGeom>
          <a:solidFill>
            <a:schemeClr val="accent1"/>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ltLang="en-US" b="1"/>
              <a:t>Extremadamente Inest.</a:t>
            </a:r>
            <a:endParaRPr lang="es-ES_tradnl" altLang="en-US"/>
          </a:p>
        </p:txBody>
      </p:sp>
      <p:sp>
        <p:nvSpPr>
          <p:cNvPr id="2" name="TextBox 1"/>
          <p:cNvSpPr txBox="1"/>
          <p:nvPr/>
        </p:nvSpPr>
        <p:spPr>
          <a:xfrm>
            <a:off x="1219200" y="5105400"/>
            <a:ext cx="7010400" cy="830997"/>
          </a:xfrm>
          <a:prstGeom prst="rect">
            <a:avLst/>
          </a:prstGeom>
          <a:noFill/>
        </p:spPr>
        <p:txBody>
          <a:bodyPr wrap="square" rtlCol="0">
            <a:spAutoFit/>
          </a:bodyPr>
          <a:lstStyle/>
          <a:p>
            <a:r>
              <a:rPr lang="es-ES_tradnl" dirty="0" smtClean="0"/>
              <a:t>Fuera de latitudes medias, su aplicación es muy limitada</a:t>
            </a:r>
            <a:endParaRPr lang="es-ES_tradnl"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s-ES_tradnl" altLang="en-US" smtClean="0"/>
              <a:t>Tormentas Severas</a:t>
            </a:r>
          </a:p>
        </p:txBody>
      </p:sp>
      <p:sp>
        <p:nvSpPr>
          <p:cNvPr id="15363" name="Rectangle 3"/>
          <p:cNvSpPr>
            <a:spLocks noGrp="1" noChangeArrowheads="1"/>
          </p:cNvSpPr>
          <p:nvPr>
            <p:ph idx="1"/>
          </p:nvPr>
        </p:nvSpPr>
        <p:spPr/>
        <p:txBody>
          <a:bodyPr/>
          <a:lstStyle/>
          <a:p>
            <a:pPr eaLnBrk="1" hangingPunct="1">
              <a:lnSpc>
                <a:spcPct val="90000"/>
              </a:lnSpc>
            </a:pPr>
            <a:r>
              <a:rPr lang="es-ES_tradnl" altLang="en-US" sz="2800" dirty="0" smtClean="0"/>
              <a:t>Tormentas con vientos mas de 50 </a:t>
            </a:r>
            <a:r>
              <a:rPr lang="es-ES_tradnl" altLang="en-US" sz="2800" dirty="0" err="1" smtClean="0"/>
              <a:t>Kt</a:t>
            </a:r>
            <a:endParaRPr lang="es-ES_tradnl" altLang="en-US" sz="2800" dirty="0" smtClean="0"/>
          </a:p>
          <a:p>
            <a:pPr eaLnBrk="1" hangingPunct="1">
              <a:lnSpc>
                <a:spcPct val="90000"/>
              </a:lnSpc>
            </a:pPr>
            <a:r>
              <a:rPr lang="es-ES_tradnl" altLang="en-US" sz="2800" dirty="0" smtClean="0"/>
              <a:t>Granizo presente, con diámetro de 20mm</a:t>
            </a:r>
          </a:p>
          <a:p>
            <a:pPr eaLnBrk="1" hangingPunct="1">
              <a:lnSpc>
                <a:spcPct val="90000"/>
              </a:lnSpc>
            </a:pPr>
            <a:r>
              <a:rPr lang="es-ES_tradnl" altLang="en-US" sz="2800" dirty="0" smtClean="0"/>
              <a:t>Presencia de Tornados</a:t>
            </a:r>
          </a:p>
          <a:p>
            <a:pPr eaLnBrk="1" hangingPunct="1">
              <a:lnSpc>
                <a:spcPct val="90000"/>
              </a:lnSpc>
            </a:pPr>
            <a:r>
              <a:rPr lang="es-ES_tradnl" altLang="en-US" sz="2800" dirty="0" smtClean="0"/>
              <a:t>Riesgo de tormenta severa cuando topes convectivos llegan a 1.5 Km. de la tropopausa</a:t>
            </a:r>
          </a:p>
          <a:p>
            <a:pPr lvl="1" eaLnBrk="1" hangingPunct="1">
              <a:lnSpc>
                <a:spcPct val="90000"/>
              </a:lnSpc>
            </a:pPr>
            <a:r>
              <a:rPr lang="es-ES_tradnl" altLang="en-US" sz="2400" dirty="0" smtClean="0"/>
              <a:t>Cuando disponible utilicen temperatura/altura de la tropopausa derivada de sondas, o pronostico del modelo.</a:t>
            </a:r>
          </a:p>
          <a:p>
            <a:pPr lvl="1" eaLnBrk="1" hangingPunct="1">
              <a:lnSpc>
                <a:spcPct val="90000"/>
              </a:lnSpc>
            </a:pPr>
            <a:r>
              <a:rPr lang="es-ES_tradnl" altLang="en-US" sz="2400" dirty="0" smtClean="0"/>
              <a:t>Comparen topes fríos observados en satélite vs. temperatura de la tropopausa</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xfrm>
            <a:off x="685800" y="0"/>
            <a:ext cx="7772400" cy="1143000"/>
          </a:xfrm>
        </p:spPr>
        <p:txBody>
          <a:bodyPr/>
          <a:lstStyle/>
          <a:p>
            <a:pPr eaLnBrk="1" hangingPunct="1"/>
            <a:r>
              <a:rPr lang="es-ES_tradnl" altLang="en-US" smtClean="0"/>
              <a:t>Indicadores de Tiempo Severo</a:t>
            </a:r>
          </a:p>
        </p:txBody>
      </p:sp>
      <p:pic>
        <p:nvPicPr>
          <p:cNvPr id="1638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838200"/>
            <a:ext cx="6248400" cy="582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1371600" y="2590800"/>
            <a:ext cx="6248400" cy="1570038"/>
          </a:xfrm>
          <a:prstGeom prst="rect">
            <a:avLst/>
          </a:prstGeom>
          <a:solidFill>
            <a:schemeClr val="tx1">
              <a:alpha val="94116"/>
            </a:schemeClr>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solidFill>
                  <a:schemeClr val="bg2"/>
                </a:solidFill>
              </a:rPr>
              <a:t>Índices, para ser representativos, tienen que ser evaluados y calibrados a la región donde se van a aplicar.  También tienen que considerar como funcionan durante el cambio de las estaciones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title"/>
          </p:nvPr>
        </p:nvSpPr>
        <p:spPr/>
        <p:txBody>
          <a:bodyPr/>
          <a:lstStyle/>
          <a:p>
            <a:pPr eaLnBrk="1" hangingPunct="1"/>
            <a:r>
              <a:rPr lang="es-ES_tradnl" altLang="en-US" smtClean="0"/>
              <a:t>Indicadores de Tornados</a:t>
            </a:r>
          </a:p>
        </p:txBody>
      </p:sp>
      <p:pic>
        <p:nvPicPr>
          <p:cNvPr id="174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76400"/>
            <a:ext cx="7467600"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s-ES_tradnl" dirty="0" smtClean="0"/>
              <a:t>Condiciones Favorables para Granizo</a:t>
            </a:r>
            <a:endParaRPr lang="es-ES_tradnl" dirty="0"/>
          </a:p>
        </p:txBody>
      </p:sp>
      <p:pic>
        <p:nvPicPr>
          <p:cNvPr id="171010" name="Picture 2" descr="http://www.wpc.ncep.noaa.gov/international/internal/FORECAST_MACROS/HAIL/SchemeMacr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468" y="1676400"/>
            <a:ext cx="4667250" cy="4286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324600"/>
            <a:ext cx="9144000" cy="400110"/>
          </a:xfrm>
          <a:prstGeom prst="rect">
            <a:avLst/>
          </a:prstGeom>
          <a:noFill/>
        </p:spPr>
        <p:txBody>
          <a:bodyPr wrap="square" rtlCol="0">
            <a:spAutoFit/>
          </a:bodyPr>
          <a:lstStyle/>
          <a:p>
            <a:pPr algn="ctr"/>
            <a:r>
              <a:rPr lang="es-ES_tradnl" sz="2000" dirty="0"/>
              <a:t>http://www.wpc.ncep.noaa.gov/international/internal/FORECAST_MACROS/HAIL/</a:t>
            </a:r>
          </a:p>
        </p:txBody>
      </p:sp>
    </p:spTree>
    <p:extLst>
      <p:ext uri="{BB962C8B-B14F-4D97-AF65-F5344CB8AC3E}">
        <p14:creationId xmlns:p14="http://schemas.microsoft.com/office/powerpoint/2010/main" val="27453353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074" y="0"/>
            <a:ext cx="7772400" cy="838200"/>
          </a:xfrm>
        </p:spPr>
        <p:txBody>
          <a:bodyPr/>
          <a:lstStyle/>
          <a:p>
            <a:r>
              <a:rPr lang="es-ES_tradnl" dirty="0" smtClean="0"/>
              <a:t>Potencial de Granizo</a:t>
            </a:r>
            <a:endParaRPr lang="es-ES_tradnl" dirty="0"/>
          </a:p>
        </p:txBody>
      </p:sp>
      <p:pic>
        <p:nvPicPr>
          <p:cNvPr id="199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985" y="762000"/>
            <a:ext cx="7572375"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6324600"/>
            <a:ext cx="9144000" cy="400110"/>
          </a:xfrm>
          <a:prstGeom prst="rect">
            <a:avLst/>
          </a:prstGeom>
          <a:noFill/>
        </p:spPr>
        <p:txBody>
          <a:bodyPr wrap="square" rtlCol="0">
            <a:spAutoFit/>
          </a:bodyPr>
          <a:lstStyle/>
          <a:p>
            <a:r>
              <a:rPr lang="es-ES_tradnl" sz="2000" dirty="0"/>
              <a:t>http://www.wpc.ncep.noaa.gov/international/internal/FORECAST_MACROS/HAIL/</a:t>
            </a:r>
          </a:p>
        </p:txBody>
      </p:sp>
    </p:spTree>
    <p:extLst>
      <p:ext uri="{BB962C8B-B14F-4D97-AF65-F5344CB8AC3E}">
        <p14:creationId xmlns:p14="http://schemas.microsoft.com/office/powerpoint/2010/main" val="29029171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s-ES_tradnl" dirty="0" smtClean="0"/>
              <a:t>Gatillo</a:t>
            </a:r>
            <a:endParaRPr lang="es-ES_tradnl" dirty="0"/>
          </a:p>
        </p:txBody>
      </p:sp>
      <p:sp>
        <p:nvSpPr>
          <p:cNvPr id="6" name="Subtitle 5"/>
          <p:cNvSpPr>
            <a:spLocks noGrp="1"/>
          </p:cNvSpPr>
          <p:nvPr>
            <p:ph type="subTitle" idx="1"/>
          </p:nvPr>
        </p:nvSpPr>
        <p:spPr/>
        <p:txBody>
          <a:bodyPr/>
          <a:lstStyle/>
          <a:p>
            <a:endParaRPr lang="es-ES_tradnl"/>
          </a:p>
        </p:txBody>
      </p:sp>
    </p:spTree>
    <p:extLst>
      <p:ext uri="{BB962C8B-B14F-4D97-AF65-F5344CB8AC3E}">
        <p14:creationId xmlns:p14="http://schemas.microsoft.com/office/powerpoint/2010/main" val="23676075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s-ES_tradnl" altLang="en-US" sz="4000" smtClean="0"/>
              <a:t>Gatillador/Disparador</a:t>
            </a:r>
          </a:p>
        </p:txBody>
      </p:sp>
      <p:sp>
        <p:nvSpPr>
          <p:cNvPr id="18435" name="Rectangle 3"/>
          <p:cNvSpPr>
            <a:spLocks noGrp="1" noChangeArrowheads="1"/>
          </p:cNvSpPr>
          <p:nvPr>
            <p:ph idx="1"/>
          </p:nvPr>
        </p:nvSpPr>
        <p:spPr>
          <a:xfrm>
            <a:off x="685800" y="2133600"/>
            <a:ext cx="7772400" cy="3962400"/>
          </a:xfrm>
        </p:spPr>
        <p:txBody>
          <a:bodyPr/>
          <a:lstStyle/>
          <a:p>
            <a:pPr eaLnBrk="1" hangingPunct="1"/>
            <a:r>
              <a:rPr lang="es-ES_tradnl" altLang="en-US" sz="2800" dirty="0" smtClean="0"/>
              <a:t>Mecanismo que facilite, o incite, la liberación de energía</a:t>
            </a:r>
          </a:p>
          <a:p>
            <a:pPr eaLnBrk="1" hangingPunct="1"/>
            <a:r>
              <a:rPr lang="es-ES_tradnl" altLang="en-US" sz="2800" dirty="0" smtClean="0"/>
              <a:t>Calentamiento diurno</a:t>
            </a:r>
          </a:p>
          <a:p>
            <a:pPr eaLnBrk="1" hangingPunct="1"/>
            <a:r>
              <a:rPr lang="es-ES_tradnl" altLang="en-US" sz="2800" dirty="0" smtClean="0"/>
              <a:t>Perturbaciones en niveles medios/aire frío </a:t>
            </a:r>
          </a:p>
          <a:p>
            <a:pPr eaLnBrk="1" hangingPunct="1"/>
            <a:r>
              <a:rPr lang="es-ES_tradnl" altLang="en-US" sz="2800" dirty="0" smtClean="0"/>
              <a:t>Frentes y líneas de cortante prefrontal</a:t>
            </a:r>
          </a:p>
          <a:p>
            <a:pPr eaLnBrk="1" hangingPunct="1"/>
            <a:r>
              <a:rPr lang="es-ES_tradnl" altLang="en-US" sz="2800" dirty="0" smtClean="0"/>
              <a:t>Convergencia de brisas Mar/Tierra</a:t>
            </a:r>
          </a:p>
          <a:p>
            <a:pPr lvl="1" eaLnBrk="1" hangingPunct="1"/>
            <a:r>
              <a:rPr lang="es-ES_tradnl" altLang="en-US" sz="2400" dirty="0" smtClean="0"/>
              <a:t>Calentamiento diurno</a:t>
            </a:r>
          </a:p>
          <a:p>
            <a:pPr lvl="1" eaLnBrk="1" hangingPunct="1"/>
            <a:r>
              <a:rPr lang="es-ES_tradnl" altLang="en-US" sz="2400" dirty="0" smtClean="0"/>
              <a:t>Forzamiento topográfico</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0"/>
            <a:ext cx="7772400" cy="1143000"/>
          </a:xfrm>
        </p:spPr>
        <p:txBody>
          <a:bodyPr/>
          <a:lstStyle/>
          <a:p>
            <a:pPr eaLnBrk="1" hangingPunct="1"/>
            <a:r>
              <a:rPr lang="es-ES_tradnl" altLang="en-US" smtClean="0"/>
              <a:t>Flujo Mental de Ideas </a:t>
            </a:r>
          </a:p>
        </p:txBody>
      </p:sp>
      <p:sp>
        <p:nvSpPr>
          <p:cNvPr id="4099" name="Rectangle 3"/>
          <p:cNvSpPr>
            <a:spLocks noGrp="1" noChangeArrowheads="1"/>
          </p:cNvSpPr>
          <p:nvPr>
            <p:ph idx="1"/>
          </p:nvPr>
        </p:nvSpPr>
        <p:spPr>
          <a:xfrm>
            <a:off x="685800" y="1219200"/>
            <a:ext cx="7772400" cy="5105400"/>
          </a:xfrm>
        </p:spPr>
        <p:txBody>
          <a:bodyPr/>
          <a:lstStyle/>
          <a:p>
            <a:pPr eaLnBrk="1" hangingPunct="1">
              <a:lnSpc>
                <a:spcPct val="90000"/>
              </a:lnSpc>
            </a:pPr>
            <a:r>
              <a:rPr lang="es-ES_tradnl" altLang="en-US" sz="2400" smtClean="0"/>
              <a:t>El responsable de un centro de análisis y pronostico necesita asegurarse que los pronosticadores sigan un </a:t>
            </a:r>
            <a:r>
              <a:rPr lang="es-ES_tradnl" altLang="en-US" sz="2400" b="1" i="1" smtClean="0">
                <a:solidFill>
                  <a:schemeClr val="accent1"/>
                </a:solidFill>
              </a:rPr>
              <a:t>procedimiento común</a:t>
            </a:r>
            <a:r>
              <a:rPr lang="es-ES_tradnl" altLang="en-US" sz="2400" smtClean="0"/>
              <a:t> cuando evalúan las variables atmosféricas.</a:t>
            </a:r>
          </a:p>
          <a:p>
            <a:pPr lvl="1" eaLnBrk="1" hangingPunct="1">
              <a:lnSpc>
                <a:spcPct val="90000"/>
              </a:lnSpc>
            </a:pPr>
            <a:r>
              <a:rPr lang="es-ES_tradnl" altLang="en-US" sz="2000" smtClean="0"/>
              <a:t>Eso significa que se debe establecer un sistema que permita uniformar el producto del centro a su cargo.</a:t>
            </a:r>
          </a:p>
          <a:p>
            <a:pPr eaLnBrk="1" hangingPunct="1">
              <a:lnSpc>
                <a:spcPct val="90000"/>
              </a:lnSpc>
            </a:pPr>
            <a:r>
              <a:rPr lang="es-ES_tradnl" altLang="en-US" sz="2400" smtClean="0"/>
              <a:t>El Embudo, aunque parezca simple como idea, ayuda al meteorólogo a canalizar el proceso mental de análisis y respeta los fundamentos científicos de la dinámica de la atmósfera.</a:t>
            </a:r>
          </a:p>
          <a:p>
            <a:pPr eaLnBrk="1" hangingPunct="1">
              <a:lnSpc>
                <a:spcPct val="90000"/>
              </a:lnSpc>
            </a:pPr>
            <a:r>
              <a:rPr lang="es-ES_tradnl" altLang="en-US" sz="2400" smtClean="0"/>
              <a:t>Idealmente todo pronosticador, independientemente de su nivel de experiencia debería arribar a conclusiones similares.</a:t>
            </a:r>
          </a:p>
          <a:p>
            <a:pPr lvl="1" eaLnBrk="1" hangingPunct="1">
              <a:lnSpc>
                <a:spcPct val="90000"/>
              </a:lnSpc>
            </a:pPr>
            <a:r>
              <a:rPr lang="es-ES_tradnl" altLang="en-US" sz="2000" smtClean="0"/>
              <a:t>El proceso necesita se respete el orden y contenido de una lista de control</a:t>
            </a:r>
          </a:p>
          <a:p>
            <a:pPr lvl="1" eaLnBrk="1" hangingPunct="1">
              <a:lnSpc>
                <a:spcPct val="90000"/>
              </a:lnSpc>
            </a:pPr>
            <a:endParaRPr lang="es-ES_tradnl" altLang="en-US" sz="200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838200"/>
          </a:xfrm>
        </p:spPr>
        <p:txBody>
          <a:bodyPr/>
          <a:lstStyle/>
          <a:p>
            <a:r>
              <a:rPr lang="es-ES_tradnl" dirty="0" smtClean="0"/>
              <a:t>Ondas de Sotavento</a:t>
            </a:r>
            <a:endParaRPr lang="es-ES_tradnl" dirty="0"/>
          </a:p>
        </p:txBody>
      </p:sp>
      <p:pic>
        <p:nvPicPr>
          <p:cNvPr id="200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870" y="1905000"/>
            <a:ext cx="4588901"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07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61" y="1905000"/>
            <a:ext cx="4569389" cy="3818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3372" y="5881914"/>
            <a:ext cx="4267199" cy="830997"/>
          </a:xfrm>
          <a:prstGeom prst="rect">
            <a:avLst/>
          </a:prstGeom>
          <a:noFill/>
          <a:ln>
            <a:solidFill>
              <a:schemeClr val="bg2"/>
            </a:solidFill>
          </a:ln>
        </p:spPr>
        <p:txBody>
          <a:bodyPr wrap="square" rtlCol="0">
            <a:spAutoFit/>
          </a:bodyPr>
          <a:lstStyle/>
          <a:p>
            <a:pPr algn="ctr"/>
            <a:r>
              <a:rPr lang="es-ES_tradnl" dirty="0" smtClean="0"/>
              <a:t>Corriente en Chorro y las Isohipsas en 250 hPa</a:t>
            </a:r>
            <a:endParaRPr lang="es-ES_tradnl" dirty="0"/>
          </a:p>
        </p:txBody>
      </p:sp>
      <p:sp>
        <p:nvSpPr>
          <p:cNvPr id="7" name="TextBox 6"/>
          <p:cNvSpPr txBox="1"/>
          <p:nvPr/>
        </p:nvSpPr>
        <p:spPr>
          <a:xfrm>
            <a:off x="4724401" y="5874603"/>
            <a:ext cx="4267199" cy="830997"/>
          </a:xfrm>
          <a:prstGeom prst="rect">
            <a:avLst/>
          </a:prstGeom>
          <a:noFill/>
          <a:ln>
            <a:solidFill>
              <a:schemeClr val="bg2"/>
            </a:solidFill>
          </a:ln>
        </p:spPr>
        <p:txBody>
          <a:bodyPr wrap="square" rtlCol="0">
            <a:spAutoFit/>
          </a:bodyPr>
          <a:lstStyle/>
          <a:p>
            <a:pPr algn="ctr"/>
            <a:r>
              <a:rPr lang="es-ES_tradnl" dirty="0" smtClean="0"/>
              <a:t>Isohipsas en 500 hPa y Terreno del Modelo</a:t>
            </a:r>
            <a:endParaRPr lang="es-ES_tradnl" dirty="0"/>
          </a:p>
        </p:txBody>
      </p:sp>
      <p:sp>
        <p:nvSpPr>
          <p:cNvPr id="4" name="TextBox 3"/>
          <p:cNvSpPr txBox="1"/>
          <p:nvPr/>
        </p:nvSpPr>
        <p:spPr>
          <a:xfrm>
            <a:off x="304800" y="685800"/>
            <a:ext cx="8534400" cy="1200329"/>
          </a:xfrm>
          <a:prstGeom prst="rect">
            <a:avLst/>
          </a:prstGeom>
          <a:noFill/>
          <a:ln>
            <a:solidFill>
              <a:schemeClr val="bg2"/>
            </a:solidFill>
          </a:ln>
        </p:spPr>
        <p:txBody>
          <a:bodyPr wrap="square" rtlCol="0">
            <a:spAutoFit/>
          </a:bodyPr>
          <a:lstStyle/>
          <a:p>
            <a:r>
              <a:rPr lang="es-ES_tradnl" dirty="0" smtClean="0"/>
              <a:t>Flujo fuerte y perpendicular a la cordillera favorece la generación de perturbaciones del lado de sotavento, las cuales actúan como </a:t>
            </a:r>
            <a:r>
              <a:rPr lang="es-ES_tradnl" dirty="0" err="1" smtClean="0"/>
              <a:t>gatillador</a:t>
            </a:r>
            <a:r>
              <a:rPr lang="es-ES_tradnl" dirty="0" smtClean="0"/>
              <a:t>.</a:t>
            </a:r>
            <a:endParaRPr lang="es-ES_tradnl" dirty="0"/>
          </a:p>
        </p:txBody>
      </p:sp>
      <p:sp>
        <p:nvSpPr>
          <p:cNvPr id="5" name="Freeform 4"/>
          <p:cNvSpPr/>
          <p:nvPr/>
        </p:nvSpPr>
        <p:spPr>
          <a:xfrm>
            <a:off x="29029" y="2772229"/>
            <a:ext cx="4383314" cy="1185655"/>
          </a:xfrm>
          <a:custGeom>
            <a:avLst/>
            <a:gdLst>
              <a:gd name="connsiteX0" fmla="*/ 0 w 4383314"/>
              <a:gd name="connsiteY0" fmla="*/ 0 h 1185655"/>
              <a:gd name="connsiteX1" fmla="*/ 595085 w 4383314"/>
              <a:gd name="connsiteY1" fmla="*/ 290285 h 1185655"/>
              <a:gd name="connsiteX2" fmla="*/ 1219200 w 4383314"/>
              <a:gd name="connsiteY2" fmla="*/ 551542 h 1185655"/>
              <a:gd name="connsiteX3" fmla="*/ 1712685 w 4383314"/>
              <a:gd name="connsiteY3" fmla="*/ 754742 h 1185655"/>
              <a:gd name="connsiteX4" fmla="*/ 2322285 w 4383314"/>
              <a:gd name="connsiteY4" fmla="*/ 1016000 h 1185655"/>
              <a:gd name="connsiteX5" fmla="*/ 2786742 w 4383314"/>
              <a:gd name="connsiteY5" fmla="*/ 1103085 h 1185655"/>
              <a:gd name="connsiteX6" fmla="*/ 3454400 w 4383314"/>
              <a:gd name="connsiteY6" fmla="*/ 1175657 h 1185655"/>
              <a:gd name="connsiteX7" fmla="*/ 3962400 w 4383314"/>
              <a:gd name="connsiteY7" fmla="*/ 1175657 h 1185655"/>
              <a:gd name="connsiteX8" fmla="*/ 4383314 w 4383314"/>
              <a:gd name="connsiteY8" fmla="*/ 1088571 h 118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3314" h="1185655">
                <a:moveTo>
                  <a:pt x="0" y="0"/>
                </a:moveTo>
                <a:cubicBezTo>
                  <a:pt x="195942" y="99180"/>
                  <a:pt x="391885" y="198361"/>
                  <a:pt x="595085" y="290285"/>
                </a:cubicBezTo>
                <a:cubicBezTo>
                  <a:pt x="798285" y="382209"/>
                  <a:pt x="1219200" y="551542"/>
                  <a:pt x="1219200" y="551542"/>
                </a:cubicBezTo>
                <a:lnTo>
                  <a:pt x="1712685" y="754742"/>
                </a:lnTo>
                <a:cubicBezTo>
                  <a:pt x="1896532" y="832152"/>
                  <a:pt x="2143276" y="957943"/>
                  <a:pt x="2322285" y="1016000"/>
                </a:cubicBezTo>
                <a:cubicBezTo>
                  <a:pt x="2501294" y="1074057"/>
                  <a:pt x="2598056" y="1076476"/>
                  <a:pt x="2786742" y="1103085"/>
                </a:cubicBezTo>
                <a:cubicBezTo>
                  <a:pt x="2975428" y="1129695"/>
                  <a:pt x="3258457" y="1163562"/>
                  <a:pt x="3454400" y="1175657"/>
                </a:cubicBezTo>
                <a:cubicBezTo>
                  <a:pt x="3650343" y="1187752"/>
                  <a:pt x="3807581" y="1190171"/>
                  <a:pt x="3962400" y="1175657"/>
                </a:cubicBezTo>
                <a:cubicBezTo>
                  <a:pt x="4117219" y="1161143"/>
                  <a:pt x="4250266" y="1124857"/>
                  <a:pt x="4383314" y="1088571"/>
                </a:cubicBezTo>
              </a:path>
            </a:pathLst>
          </a:custGeom>
          <a:noFill/>
          <a:ln w="50800">
            <a:solidFill>
              <a:srgbClr val="FF0000"/>
            </a:solidFill>
            <a:headEnd type="oval" w="sm"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Freeform 7"/>
          <p:cNvSpPr/>
          <p:nvPr/>
        </p:nvSpPr>
        <p:spPr>
          <a:xfrm>
            <a:off x="14514" y="3628571"/>
            <a:ext cx="4455886" cy="1509486"/>
          </a:xfrm>
          <a:custGeom>
            <a:avLst/>
            <a:gdLst>
              <a:gd name="connsiteX0" fmla="*/ 0 w 4455886"/>
              <a:gd name="connsiteY0" fmla="*/ 0 h 1509486"/>
              <a:gd name="connsiteX1" fmla="*/ 522515 w 4455886"/>
              <a:gd name="connsiteY1" fmla="*/ 58058 h 1509486"/>
              <a:gd name="connsiteX2" fmla="*/ 943429 w 4455886"/>
              <a:gd name="connsiteY2" fmla="*/ 232229 h 1509486"/>
              <a:gd name="connsiteX3" fmla="*/ 1480457 w 4455886"/>
              <a:gd name="connsiteY3" fmla="*/ 377372 h 1509486"/>
              <a:gd name="connsiteX4" fmla="*/ 2191657 w 4455886"/>
              <a:gd name="connsiteY4" fmla="*/ 667658 h 1509486"/>
              <a:gd name="connsiteX5" fmla="*/ 2859315 w 4455886"/>
              <a:gd name="connsiteY5" fmla="*/ 1016000 h 1509486"/>
              <a:gd name="connsiteX6" fmla="*/ 3454400 w 4455886"/>
              <a:gd name="connsiteY6" fmla="*/ 1219200 h 1509486"/>
              <a:gd name="connsiteX7" fmla="*/ 4209143 w 4455886"/>
              <a:gd name="connsiteY7" fmla="*/ 1451429 h 1509486"/>
              <a:gd name="connsiteX8" fmla="*/ 4455886 w 4455886"/>
              <a:gd name="connsiteY8" fmla="*/ 1509486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5886" h="1509486">
                <a:moveTo>
                  <a:pt x="0" y="0"/>
                </a:moveTo>
                <a:cubicBezTo>
                  <a:pt x="182638" y="9676"/>
                  <a:pt x="365277" y="19353"/>
                  <a:pt x="522515" y="58058"/>
                </a:cubicBezTo>
                <a:cubicBezTo>
                  <a:pt x="679753" y="96763"/>
                  <a:pt x="783772" y="179010"/>
                  <a:pt x="943429" y="232229"/>
                </a:cubicBezTo>
                <a:cubicBezTo>
                  <a:pt x="1103086" y="285448"/>
                  <a:pt x="1272419" y="304801"/>
                  <a:pt x="1480457" y="377372"/>
                </a:cubicBezTo>
                <a:cubicBezTo>
                  <a:pt x="1688495" y="449943"/>
                  <a:pt x="1961847" y="561220"/>
                  <a:pt x="2191657" y="667658"/>
                </a:cubicBezTo>
                <a:cubicBezTo>
                  <a:pt x="2421467" y="774096"/>
                  <a:pt x="2648858" y="924076"/>
                  <a:pt x="2859315" y="1016000"/>
                </a:cubicBezTo>
                <a:cubicBezTo>
                  <a:pt x="3069772" y="1107924"/>
                  <a:pt x="3229429" y="1146629"/>
                  <a:pt x="3454400" y="1219200"/>
                </a:cubicBezTo>
                <a:cubicBezTo>
                  <a:pt x="3679371" y="1291771"/>
                  <a:pt x="4042229" y="1403048"/>
                  <a:pt x="4209143" y="1451429"/>
                </a:cubicBezTo>
                <a:cubicBezTo>
                  <a:pt x="4376057" y="1499810"/>
                  <a:pt x="4415971" y="1504648"/>
                  <a:pt x="4455886" y="1509486"/>
                </a:cubicBezTo>
              </a:path>
            </a:pathLst>
          </a:custGeom>
          <a:noFill/>
          <a:ln w="50800">
            <a:solidFill>
              <a:schemeClr val="accent1"/>
            </a:solidFill>
            <a:headEnd type="oval" w="med" len="sm"/>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Freeform 8"/>
          <p:cNvSpPr/>
          <p:nvPr/>
        </p:nvSpPr>
        <p:spPr>
          <a:xfrm>
            <a:off x="6066971" y="2888343"/>
            <a:ext cx="166447" cy="1698171"/>
          </a:xfrm>
          <a:custGeom>
            <a:avLst/>
            <a:gdLst>
              <a:gd name="connsiteX0" fmla="*/ 0 w 166447"/>
              <a:gd name="connsiteY0" fmla="*/ 1698171 h 1698171"/>
              <a:gd name="connsiteX1" fmla="*/ 159658 w 166447"/>
              <a:gd name="connsiteY1" fmla="*/ 1349828 h 1698171"/>
              <a:gd name="connsiteX2" fmla="*/ 130629 w 166447"/>
              <a:gd name="connsiteY2" fmla="*/ 1103086 h 1698171"/>
              <a:gd name="connsiteX3" fmla="*/ 72572 w 166447"/>
              <a:gd name="connsiteY3" fmla="*/ 580571 h 1698171"/>
              <a:gd name="connsiteX4" fmla="*/ 72572 w 166447"/>
              <a:gd name="connsiteY4" fmla="*/ 290286 h 1698171"/>
              <a:gd name="connsiteX5" fmla="*/ 87086 w 166447"/>
              <a:gd name="connsiteY5" fmla="*/ 0 h 169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447" h="1698171">
                <a:moveTo>
                  <a:pt x="0" y="1698171"/>
                </a:moveTo>
                <a:cubicBezTo>
                  <a:pt x="68943" y="1573590"/>
                  <a:pt x="137887" y="1449009"/>
                  <a:pt x="159658" y="1349828"/>
                </a:cubicBezTo>
                <a:cubicBezTo>
                  <a:pt x="181429" y="1250647"/>
                  <a:pt x="145143" y="1231295"/>
                  <a:pt x="130629" y="1103086"/>
                </a:cubicBezTo>
                <a:cubicBezTo>
                  <a:pt x="116115" y="974877"/>
                  <a:pt x="82248" y="716038"/>
                  <a:pt x="72572" y="580571"/>
                </a:cubicBezTo>
                <a:cubicBezTo>
                  <a:pt x="62896" y="445104"/>
                  <a:pt x="70153" y="387048"/>
                  <a:pt x="72572" y="290286"/>
                </a:cubicBezTo>
                <a:cubicBezTo>
                  <a:pt x="74991" y="193524"/>
                  <a:pt x="81038" y="96762"/>
                  <a:pt x="87086" y="0"/>
                </a:cubicBezTo>
              </a:path>
            </a:pathLst>
          </a:custGeom>
          <a:noFill/>
          <a:ln w="3810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11" name="Straight Connector 10"/>
          <p:cNvCxnSpPr/>
          <p:nvPr/>
        </p:nvCxnSpPr>
        <p:spPr>
          <a:xfrm flipH="1">
            <a:off x="7010400" y="3048000"/>
            <a:ext cx="152400" cy="909884"/>
          </a:xfrm>
          <a:prstGeom prst="line">
            <a:avLst/>
          </a:prstGeom>
          <a:ln w="38100">
            <a:solidFill>
              <a:schemeClr val="accent1"/>
            </a:solidFill>
            <a:prstDash val="lg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315200" y="4119316"/>
            <a:ext cx="152400" cy="909884"/>
          </a:xfrm>
          <a:prstGeom prst="line">
            <a:avLst/>
          </a:prstGeom>
          <a:ln w="38100">
            <a:solidFill>
              <a:schemeClr val="accent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65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s-ES_tradnl" dirty="0" smtClean="0"/>
              <a:t>Gatillo: Vorticidad</a:t>
            </a:r>
            <a:br>
              <a:rPr lang="es-ES_tradnl" dirty="0" smtClean="0"/>
            </a:br>
            <a:r>
              <a:rPr lang="es-ES_tradnl" sz="3200" dirty="0" smtClean="0"/>
              <a:t>(Ciclónica en Rojo)</a:t>
            </a:r>
            <a:endParaRPr lang="es-ES_tradnl"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1295400"/>
            <a:ext cx="5943600" cy="4607134"/>
          </a:xfrm>
        </p:spPr>
      </p:pic>
    </p:spTree>
    <p:extLst>
      <p:ext uri="{BB962C8B-B14F-4D97-AF65-F5344CB8AC3E}">
        <p14:creationId xmlns:p14="http://schemas.microsoft.com/office/powerpoint/2010/main" val="34126393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914400"/>
          </a:xfrm>
        </p:spPr>
        <p:txBody>
          <a:bodyPr/>
          <a:lstStyle/>
          <a:p>
            <a:r>
              <a:rPr lang="es-ES_tradnl" dirty="0" smtClean="0"/>
              <a:t>Advección de Vorticidad</a:t>
            </a:r>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838201"/>
            <a:ext cx="5842790" cy="4952999"/>
          </a:xfrm>
          <a:prstGeom prst="rect">
            <a:avLst/>
          </a:prstGeom>
        </p:spPr>
      </p:pic>
      <p:sp>
        <p:nvSpPr>
          <p:cNvPr id="5" name="TextBox 4"/>
          <p:cNvSpPr txBox="1"/>
          <p:nvPr/>
        </p:nvSpPr>
        <p:spPr>
          <a:xfrm>
            <a:off x="0" y="6019800"/>
            <a:ext cx="9144000" cy="830997"/>
          </a:xfrm>
          <a:prstGeom prst="rect">
            <a:avLst/>
          </a:prstGeom>
          <a:noFill/>
          <a:ln>
            <a:solidFill>
              <a:schemeClr val="bg2"/>
            </a:solidFill>
          </a:ln>
        </p:spPr>
        <p:txBody>
          <a:bodyPr wrap="square" rtlCol="0">
            <a:spAutoFit/>
          </a:bodyPr>
          <a:lstStyle/>
          <a:p>
            <a:r>
              <a:rPr lang="es-ES_tradnl" dirty="0" smtClean="0"/>
              <a:t>No simplemente considere el valor absoluto de la </a:t>
            </a:r>
            <a:r>
              <a:rPr lang="es-ES_tradnl" dirty="0" err="1" smtClean="0"/>
              <a:t>vorticidad</a:t>
            </a:r>
            <a:r>
              <a:rPr lang="es-ES_tradnl" dirty="0" smtClean="0"/>
              <a:t>, también se debe considerar la advección por el viento total.</a:t>
            </a:r>
            <a:endParaRPr lang="es-ES_tradnl" dirty="0"/>
          </a:p>
        </p:txBody>
      </p:sp>
    </p:spTree>
    <p:extLst>
      <p:ext uri="{BB962C8B-B14F-4D97-AF65-F5344CB8AC3E}">
        <p14:creationId xmlns:p14="http://schemas.microsoft.com/office/powerpoint/2010/main" val="189161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Brisa de Mar</a:t>
            </a:r>
            <a:endParaRPr lang="es-ES_tradnl" dirty="0"/>
          </a:p>
        </p:txBody>
      </p:sp>
      <p:pic>
        <p:nvPicPr>
          <p:cNvPr id="208898" name="Picture 2" descr="http://www.physicalgeography.net/fundamentals/images/seabreez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133600"/>
            <a:ext cx="6985634" cy="3880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1230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52400" y="-76200"/>
            <a:ext cx="8534400" cy="762000"/>
          </a:xfrm>
        </p:spPr>
        <p:txBody>
          <a:bodyPr/>
          <a:lstStyle/>
          <a:p>
            <a:pPr eaLnBrk="1" hangingPunct="1"/>
            <a:r>
              <a:rPr lang="es-ES_tradnl" altLang="en-US" sz="2400" b="1" dirty="0" smtClean="0">
                <a:latin typeface="Arial" charset="0"/>
                <a:cs typeface="Arial" charset="0"/>
              </a:rPr>
              <a:t>Frentes y </a:t>
            </a:r>
            <a:r>
              <a:rPr lang="es-ES_tradnl" altLang="en-US" sz="2400" b="1" dirty="0" err="1" smtClean="0">
                <a:latin typeface="Arial" charset="0"/>
                <a:cs typeface="Arial" charset="0"/>
              </a:rPr>
              <a:t>Shear</a:t>
            </a:r>
            <a:r>
              <a:rPr lang="es-ES_tradnl" altLang="en-US" sz="2400" b="1" dirty="0" smtClean="0">
                <a:latin typeface="Arial" charset="0"/>
                <a:cs typeface="Arial" charset="0"/>
              </a:rPr>
              <a:t> </a:t>
            </a:r>
            <a:r>
              <a:rPr lang="es-ES_tradnl" altLang="en-US" sz="2400" b="1" dirty="0" err="1" smtClean="0">
                <a:latin typeface="Arial" charset="0"/>
                <a:cs typeface="Arial" charset="0"/>
              </a:rPr>
              <a:t>Lines</a:t>
            </a:r>
            <a:endParaRPr lang="es-ES_tradnl" altLang="en-US" sz="2400" b="1" dirty="0" smtClean="0">
              <a:latin typeface="Arial" charset="0"/>
              <a:cs typeface="Arial" charset="0"/>
            </a:endParaRPr>
          </a:p>
        </p:txBody>
      </p:sp>
      <p:sp>
        <p:nvSpPr>
          <p:cNvPr id="79" name="Rectangle 3"/>
          <p:cNvSpPr>
            <a:spLocks noChangeArrowheads="1"/>
          </p:cNvSpPr>
          <p:nvPr/>
        </p:nvSpPr>
        <p:spPr bwMode="auto">
          <a:xfrm>
            <a:off x="1981200" y="663575"/>
            <a:ext cx="5410200" cy="1089025"/>
          </a:xfrm>
          <a:prstGeom prst="rect">
            <a:avLst/>
          </a:prstGeom>
          <a:solidFill>
            <a:schemeClr val="accent1">
              <a:lumMod val="40000"/>
              <a:lumOff val="60000"/>
            </a:schemeClr>
          </a:solidFill>
          <a:ln w="9525">
            <a:solidFill>
              <a:schemeClr val="accent1">
                <a:lumMod val="60000"/>
                <a:lumOff val="40000"/>
              </a:schemeClr>
            </a:solidFill>
            <a:miter lim="800000"/>
            <a:headEnd/>
            <a:tailEnd/>
          </a:ln>
        </p:spPr>
        <p:txBody>
          <a:bodyPr anchor="ctr">
            <a:spAutoFit/>
          </a:bodyPr>
          <a:lstStyle/>
          <a:p>
            <a:pPr marL="57150" algn="l">
              <a:lnSpc>
                <a:spcPct val="90000"/>
              </a:lnSpc>
              <a:defRPr/>
            </a:pPr>
            <a:r>
              <a:rPr lang="es-ES_tradnl" sz="1800" b="1" dirty="0">
                <a:solidFill>
                  <a:schemeClr val="bg2"/>
                </a:solidFill>
                <a:latin typeface="Arial" charset="0"/>
                <a:cs typeface="Arial" charset="0"/>
              </a:rPr>
              <a:t>LINEA DE CORTANTE: Asíntota confluente (cambio solo en el viento).</a:t>
            </a:r>
          </a:p>
          <a:p>
            <a:pPr marL="57150" algn="l">
              <a:lnSpc>
                <a:spcPct val="90000"/>
              </a:lnSpc>
              <a:defRPr/>
            </a:pPr>
            <a:endParaRPr lang="es-ES_tradnl" sz="1800" b="1" dirty="0">
              <a:solidFill>
                <a:schemeClr val="bg2"/>
              </a:solidFill>
              <a:latin typeface="Arial" charset="0"/>
              <a:cs typeface="Arial" charset="0"/>
            </a:endParaRPr>
          </a:p>
          <a:p>
            <a:pPr marL="57150" algn="l">
              <a:lnSpc>
                <a:spcPct val="90000"/>
              </a:lnSpc>
              <a:defRPr/>
            </a:pPr>
            <a:r>
              <a:rPr lang="es-ES_tradnl" sz="1800" b="1" dirty="0">
                <a:solidFill>
                  <a:schemeClr val="bg2"/>
                </a:solidFill>
                <a:latin typeface="Arial" charset="0"/>
                <a:cs typeface="Arial" charset="0"/>
              </a:rPr>
              <a:t>FRENTE: Cambio de masa de aire.</a:t>
            </a:r>
            <a:endParaRPr lang="es-ES_tradnl" sz="1800" dirty="0">
              <a:solidFill>
                <a:schemeClr val="bg2"/>
              </a:solidFill>
              <a:latin typeface="Arial" charset="0"/>
              <a:cs typeface="Arial" charset="0"/>
            </a:endParaRPr>
          </a:p>
        </p:txBody>
      </p:sp>
      <p:pic>
        <p:nvPicPr>
          <p:cNvPr id="4100" name="Picture 7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82775"/>
            <a:ext cx="7710488"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19861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s-ES_tradnl" dirty="0" smtClean="0"/>
              <a:t>Convergencia en Bajo Nivel</a:t>
            </a:r>
            <a:endParaRPr lang="es-ES_tradnl" dirty="0"/>
          </a:p>
        </p:txBody>
      </p:sp>
      <p:sp>
        <p:nvSpPr>
          <p:cNvPr id="6" name="Subtitle 5"/>
          <p:cNvSpPr>
            <a:spLocks noGrp="1"/>
          </p:cNvSpPr>
          <p:nvPr>
            <p:ph type="subTitle" idx="1"/>
          </p:nvPr>
        </p:nvSpPr>
        <p:spPr/>
        <p:txBody>
          <a:bodyPr/>
          <a:lstStyle/>
          <a:p>
            <a:endParaRPr lang="es-ES_tradnl"/>
          </a:p>
        </p:txBody>
      </p:sp>
    </p:spTree>
    <p:extLst>
      <p:ext uri="{BB962C8B-B14F-4D97-AF65-F5344CB8AC3E}">
        <p14:creationId xmlns:p14="http://schemas.microsoft.com/office/powerpoint/2010/main" val="23676075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s-ES_tradnl" altLang="en-US" smtClean="0"/>
              <a:t>Convergencia en Niveles Bajos</a:t>
            </a:r>
          </a:p>
        </p:txBody>
      </p:sp>
      <p:sp>
        <p:nvSpPr>
          <p:cNvPr id="19459" name="Rectangle 3"/>
          <p:cNvSpPr>
            <a:spLocks noGrp="1" noChangeArrowheads="1"/>
          </p:cNvSpPr>
          <p:nvPr>
            <p:ph idx="1"/>
          </p:nvPr>
        </p:nvSpPr>
        <p:spPr/>
        <p:txBody>
          <a:bodyPr/>
          <a:lstStyle/>
          <a:p>
            <a:pPr eaLnBrk="1" hangingPunct="1"/>
            <a:r>
              <a:rPr lang="es-ES_tradnl" altLang="en-US" sz="2800" dirty="0" smtClean="0"/>
              <a:t>La convergencia en niveles bajos es necesaria para que las parcelas asciendan sobre el LCL/CCL.</a:t>
            </a:r>
          </a:p>
          <a:p>
            <a:pPr eaLnBrk="1" hangingPunct="1"/>
            <a:r>
              <a:rPr lang="es-ES_tradnl" altLang="en-US" sz="2800" dirty="0" smtClean="0"/>
              <a:t>Las perturbaciones en niveles bajos, tales como, brisa de mar, brisa de tierra, vaguadas inducidas, frentes, etc. constituyen una buena fuente de convergencia en niveles bajos.</a:t>
            </a:r>
          </a:p>
          <a:p>
            <a:pPr eaLnBrk="1" hangingPunct="1"/>
            <a:r>
              <a:rPr lang="es-ES_tradnl" altLang="en-US" sz="2800" dirty="0" smtClean="0"/>
              <a:t>También se debe considerar la presencia de líneas de cortante prefrontales (</a:t>
            </a:r>
            <a:r>
              <a:rPr lang="es-ES_tradnl" altLang="en-US" sz="2800" dirty="0" err="1" smtClean="0"/>
              <a:t>shear</a:t>
            </a:r>
            <a:r>
              <a:rPr lang="es-ES_tradnl" altLang="en-US" sz="2800" dirty="0" smtClean="0"/>
              <a:t> </a:t>
            </a:r>
            <a:r>
              <a:rPr lang="es-ES_tradnl" altLang="en-US" sz="2800" dirty="0" err="1" smtClean="0"/>
              <a:t>lines</a:t>
            </a:r>
            <a:r>
              <a:rPr lang="es-ES_tradnl" altLang="en-US" sz="2800" dirty="0" smtClean="0"/>
              <a:t>) y los frentes.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733425"/>
            <a:ext cx="8401050" cy="612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18" name="Rectangle 4"/>
          <p:cNvSpPr>
            <a:spLocks noGrp="1" noChangeArrowheads="1"/>
          </p:cNvSpPr>
          <p:nvPr>
            <p:ph type="title"/>
          </p:nvPr>
        </p:nvSpPr>
        <p:spPr>
          <a:xfrm>
            <a:off x="685800" y="0"/>
            <a:ext cx="7772400" cy="914400"/>
          </a:xfrm>
        </p:spPr>
        <p:txBody>
          <a:bodyPr/>
          <a:lstStyle/>
          <a:p>
            <a:pPr eaLnBrk="1" hangingPunct="1"/>
            <a:r>
              <a:rPr lang="es-ES_tradnl" altLang="en-US" sz="4000" dirty="0" smtClean="0"/>
              <a:t>Ciclogénesis / Flujo en 850 hPa</a:t>
            </a:r>
          </a:p>
        </p:txBody>
      </p:sp>
      <p:sp>
        <p:nvSpPr>
          <p:cNvPr id="4" name="TextBox 3"/>
          <p:cNvSpPr txBox="1">
            <a:spLocks noChangeArrowheads="1"/>
          </p:cNvSpPr>
          <p:nvPr/>
        </p:nvSpPr>
        <p:spPr bwMode="auto">
          <a:xfrm>
            <a:off x="4686300" y="2591594"/>
            <a:ext cx="1676400" cy="830262"/>
          </a:xfrm>
          <a:prstGeom prst="rect">
            <a:avLst/>
          </a:prstGeom>
          <a:solidFill>
            <a:schemeClr val="bg2">
              <a:alpha val="47842"/>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dirty="0"/>
              <a:t>Flujo Confluente</a:t>
            </a:r>
          </a:p>
        </p:txBody>
      </p:sp>
      <p:cxnSp>
        <p:nvCxnSpPr>
          <p:cNvPr id="5" name="Straight Arrow Connector 4"/>
          <p:cNvCxnSpPr/>
          <p:nvPr/>
        </p:nvCxnSpPr>
        <p:spPr>
          <a:xfrm flipH="1">
            <a:off x="4953000" y="3421063"/>
            <a:ext cx="685800" cy="1074737"/>
          </a:xfrm>
          <a:prstGeom prst="straightConnector1">
            <a:avLst/>
          </a:prstGeom>
          <a:ln w="50800" cmpd="dbl">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362200" y="3006725"/>
            <a:ext cx="1524000" cy="0"/>
          </a:xfrm>
          <a:prstGeom prst="straightConnector1">
            <a:avLst/>
          </a:prstGeom>
          <a:ln w="50800" cmpd="dbl">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a:spLocks noChangeArrowheads="1"/>
          </p:cNvSpPr>
          <p:nvPr/>
        </p:nvSpPr>
        <p:spPr bwMode="auto">
          <a:xfrm>
            <a:off x="685800" y="2590800"/>
            <a:ext cx="1676400" cy="830263"/>
          </a:xfrm>
          <a:prstGeom prst="rect">
            <a:avLst/>
          </a:prstGeom>
          <a:solidFill>
            <a:schemeClr val="bg2">
              <a:alpha val="47842"/>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a:t>Jet del Norte</a:t>
            </a:r>
          </a:p>
        </p:txBody>
      </p:sp>
      <p:sp>
        <p:nvSpPr>
          <p:cNvPr id="2" name="Freeform 1"/>
          <p:cNvSpPr/>
          <p:nvPr/>
        </p:nvSpPr>
        <p:spPr>
          <a:xfrm>
            <a:off x="3439886" y="2380343"/>
            <a:ext cx="1117600" cy="1684906"/>
          </a:xfrm>
          <a:custGeom>
            <a:avLst/>
            <a:gdLst>
              <a:gd name="connsiteX0" fmla="*/ 0 w 1117600"/>
              <a:gd name="connsiteY0" fmla="*/ 0 h 1684906"/>
              <a:gd name="connsiteX1" fmla="*/ 464457 w 1117600"/>
              <a:gd name="connsiteY1" fmla="*/ 333828 h 1684906"/>
              <a:gd name="connsiteX2" fmla="*/ 682171 w 1117600"/>
              <a:gd name="connsiteY2" fmla="*/ 653143 h 1684906"/>
              <a:gd name="connsiteX3" fmla="*/ 740228 w 1117600"/>
              <a:gd name="connsiteY3" fmla="*/ 972457 h 1684906"/>
              <a:gd name="connsiteX4" fmla="*/ 725714 w 1117600"/>
              <a:gd name="connsiteY4" fmla="*/ 1219200 h 1684906"/>
              <a:gd name="connsiteX5" fmla="*/ 827314 w 1117600"/>
              <a:gd name="connsiteY5" fmla="*/ 1480457 h 1684906"/>
              <a:gd name="connsiteX6" fmla="*/ 1030514 w 1117600"/>
              <a:gd name="connsiteY6" fmla="*/ 1654628 h 1684906"/>
              <a:gd name="connsiteX7" fmla="*/ 1117600 w 1117600"/>
              <a:gd name="connsiteY7" fmla="*/ 1683657 h 168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7600" h="1684906">
                <a:moveTo>
                  <a:pt x="0" y="0"/>
                </a:moveTo>
                <a:cubicBezTo>
                  <a:pt x="175381" y="112485"/>
                  <a:pt x="350762" y="224971"/>
                  <a:pt x="464457" y="333828"/>
                </a:cubicBezTo>
                <a:cubicBezTo>
                  <a:pt x="578152" y="442685"/>
                  <a:pt x="636209" y="546705"/>
                  <a:pt x="682171" y="653143"/>
                </a:cubicBezTo>
                <a:cubicBezTo>
                  <a:pt x="728133" y="759581"/>
                  <a:pt x="732971" y="878114"/>
                  <a:pt x="740228" y="972457"/>
                </a:cubicBezTo>
                <a:cubicBezTo>
                  <a:pt x="747485" y="1066800"/>
                  <a:pt x="711200" y="1134533"/>
                  <a:pt x="725714" y="1219200"/>
                </a:cubicBezTo>
                <a:cubicBezTo>
                  <a:pt x="740228" y="1303867"/>
                  <a:pt x="776514" y="1407886"/>
                  <a:pt x="827314" y="1480457"/>
                </a:cubicBezTo>
                <a:cubicBezTo>
                  <a:pt x="878114" y="1553028"/>
                  <a:pt x="982133" y="1620761"/>
                  <a:pt x="1030514" y="1654628"/>
                </a:cubicBezTo>
                <a:cubicBezTo>
                  <a:pt x="1078895" y="1688495"/>
                  <a:pt x="1098247" y="1686076"/>
                  <a:pt x="1117600" y="1683657"/>
                </a:cubicBezTo>
              </a:path>
            </a:pathLst>
          </a:custGeom>
          <a:noFill/>
          <a:ln w="38100">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Freeform 2"/>
          <p:cNvSpPr/>
          <p:nvPr/>
        </p:nvSpPr>
        <p:spPr>
          <a:xfrm>
            <a:off x="2728686" y="4089189"/>
            <a:ext cx="1712685" cy="1397211"/>
          </a:xfrm>
          <a:custGeom>
            <a:avLst/>
            <a:gdLst>
              <a:gd name="connsiteX0" fmla="*/ 0 w 1712685"/>
              <a:gd name="connsiteY0" fmla="*/ 1397211 h 1397211"/>
              <a:gd name="connsiteX1" fmla="*/ 333828 w 1712685"/>
              <a:gd name="connsiteY1" fmla="*/ 1135954 h 1397211"/>
              <a:gd name="connsiteX2" fmla="*/ 580571 w 1712685"/>
              <a:gd name="connsiteY2" fmla="*/ 511840 h 1397211"/>
              <a:gd name="connsiteX3" fmla="*/ 754743 w 1712685"/>
              <a:gd name="connsiteY3" fmla="*/ 148982 h 1397211"/>
              <a:gd name="connsiteX4" fmla="*/ 1088571 w 1712685"/>
              <a:gd name="connsiteY4" fmla="*/ 3840 h 1397211"/>
              <a:gd name="connsiteX5" fmla="*/ 1494971 w 1712685"/>
              <a:gd name="connsiteY5" fmla="*/ 47382 h 1397211"/>
              <a:gd name="connsiteX6" fmla="*/ 1712685 w 1712685"/>
              <a:gd name="connsiteY6" fmla="*/ 105440 h 1397211"/>
              <a:gd name="connsiteX7" fmla="*/ 1712685 w 1712685"/>
              <a:gd name="connsiteY7" fmla="*/ 105440 h 139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2685" h="1397211">
                <a:moveTo>
                  <a:pt x="0" y="1397211"/>
                </a:moveTo>
                <a:cubicBezTo>
                  <a:pt x="118533" y="1340363"/>
                  <a:pt x="237066" y="1283516"/>
                  <a:pt x="333828" y="1135954"/>
                </a:cubicBezTo>
                <a:cubicBezTo>
                  <a:pt x="430590" y="988392"/>
                  <a:pt x="510418" y="676335"/>
                  <a:pt x="580571" y="511840"/>
                </a:cubicBezTo>
                <a:cubicBezTo>
                  <a:pt x="650724" y="347345"/>
                  <a:pt x="670076" y="233649"/>
                  <a:pt x="754743" y="148982"/>
                </a:cubicBezTo>
                <a:cubicBezTo>
                  <a:pt x="839410" y="64315"/>
                  <a:pt x="965200" y="20773"/>
                  <a:pt x="1088571" y="3840"/>
                </a:cubicBezTo>
                <a:cubicBezTo>
                  <a:pt x="1211942" y="-13093"/>
                  <a:pt x="1390952" y="30449"/>
                  <a:pt x="1494971" y="47382"/>
                </a:cubicBezTo>
                <a:cubicBezTo>
                  <a:pt x="1598990" y="64315"/>
                  <a:pt x="1712685" y="105440"/>
                  <a:pt x="1712685" y="105440"/>
                </a:cubicBezTo>
                <a:lnTo>
                  <a:pt x="1712685" y="105440"/>
                </a:lnTo>
              </a:path>
            </a:pathLst>
          </a:custGeom>
          <a:noFill/>
          <a:ln w="38100">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TextBox 10"/>
          <p:cNvSpPr txBox="1">
            <a:spLocks noChangeArrowheads="1"/>
          </p:cNvSpPr>
          <p:nvPr/>
        </p:nvSpPr>
        <p:spPr bwMode="auto">
          <a:xfrm>
            <a:off x="685800" y="4275137"/>
            <a:ext cx="1676400" cy="461665"/>
          </a:xfrm>
          <a:prstGeom prst="rect">
            <a:avLst/>
          </a:prstGeom>
          <a:solidFill>
            <a:schemeClr val="bg2">
              <a:alpha val="47842"/>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dirty="0"/>
              <a:t>Jet </a:t>
            </a:r>
            <a:r>
              <a:rPr lang="es-ES_tradnl" altLang="en-US" dirty="0" smtClean="0"/>
              <a:t>del Sur</a:t>
            </a:r>
            <a:endParaRPr lang="es-ES_tradnl" altLang="en-US" dirty="0"/>
          </a:p>
        </p:txBody>
      </p:sp>
      <p:cxnSp>
        <p:nvCxnSpPr>
          <p:cNvPr id="12" name="Straight Arrow Connector 11"/>
          <p:cNvCxnSpPr/>
          <p:nvPr/>
        </p:nvCxnSpPr>
        <p:spPr>
          <a:xfrm>
            <a:off x="2438400" y="4495800"/>
            <a:ext cx="1001486" cy="0"/>
          </a:xfrm>
          <a:prstGeom prst="straightConnector1">
            <a:avLst/>
          </a:prstGeom>
          <a:ln w="50800" cmpd="dbl">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114800" y="4505969"/>
            <a:ext cx="571500" cy="461665"/>
          </a:xfrm>
          <a:prstGeom prst="rect">
            <a:avLst/>
          </a:prstGeom>
          <a:noFill/>
        </p:spPr>
        <p:txBody>
          <a:bodyPr wrap="square" rtlCol="0">
            <a:spAutoFit/>
          </a:bodyPr>
          <a:lstStyle/>
          <a:p>
            <a:r>
              <a:rPr lang="es-ES_tradnl" b="1" dirty="0" smtClean="0">
                <a:solidFill>
                  <a:srgbClr val="FF0000"/>
                </a:solidFill>
              </a:rPr>
              <a:t>L</a:t>
            </a:r>
            <a:endParaRPr lang="es-ES_tradnl" b="1" dirty="0">
              <a:solidFill>
                <a:srgbClr val="FF0000"/>
              </a:solidFill>
            </a:endParaRPr>
          </a:p>
        </p:txBody>
      </p:sp>
    </p:spTree>
    <p:extLst>
      <p:ext uri="{BB962C8B-B14F-4D97-AF65-F5344CB8AC3E}">
        <p14:creationId xmlns:p14="http://schemas.microsoft.com/office/powerpoint/2010/main" val="19678494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200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200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200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200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s-ES_tradnl" dirty="0" smtClean="0"/>
              <a:t>Convergencia en 850</a:t>
            </a:r>
            <a:br>
              <a:rPr lang="es-ES_tradnl" dirty="0" smtClean="0"/>
            </a:br>
            <a:r>
              <a:rPr lang="es-ES_tradnl" sz="3200" dirty="0" smtClean="0"/>
              <a:t>(Rojo Convergencia)</a:t>
            </a:r>
            <a:endParaRPr lang="es-ES_tradnl" sz="3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125140"/>
            <a:ext cx="7620000" cy="5732860"/>
          </a:xfrm>
          <a:prstGeom prst="rect">
            <a:avLst/>
          </a:prstGeom>
        </p:spPr>
      </p:pic>
    </p:spTree>
    <p:extLst>
      <p:ext uri="{BB962C8B-B14F-4D97-AF65-F5344CB8AC3E}">
        <p14:creationId xmlns:p14="http://schemas.microsoft.com/office/powerpoint/2010/main" val="724277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629443"/>
            <a:ext cx="8477250" cy="620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0" name="Rectangle 4"/>
          <p:cNvSpPr>
            <a:spLocks noGrp="1" noChangeArrowheads="1"/>
          </p:cNvSpPr>
          <p:nvPr>
            <p:ph type="title"/>
          </p:nvPr>
        </p:nvSpPr>
        <p:spPr>
          <a:xfrm>
            <a:off x="0" y="0"/>
            <a:ext cx="9144000" cy="533400"/>
          </a:xfrm>
        </p:spPr>
        <p:txBody>
          <a:bodyPr/>
          <a:lstStyle/>
          <a:p>
            <a:pPr eaLnBrk="1" hangingPunct="1"/>
            <a:r>
              <a:rPr lang="es-ES_tradnl" altLang="en-US" sz="3600" dirty="0" smtClean="0"/>
              <a:t>Divergencia en Niveles Bajos (SPF-500 hPa)</a:t>
            </a:r>
          </a:p>
        </p:txBody>
      </p:sp>
      <p:sp>
        <p:nvSpPr>
          <p:cNvPr id="4" name="TextBox 3"/>
          <p:cNvSpPr txBox="1">
            <a:spLocks noChangeArrowheads="1"/>
          </p:cNvSpPr>
          <p:nvPr/>
        </p:nvSpPr>
        <p:spPr bwMode="auto">
          <a:xfrm>
            <a:off x="4667250" y="2133600"/>
            <a:ext cx="1752600" cy="461665"/>
          </a:xfrm>
          <a:prstGeom prst="rect">
            <a:avLst/>
          </a:prstGeom>
          <a:solidFill>
            <a:schemeClr val="bg2">
              <a:alpha val="47842"/>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dirty="0" smtClean="0"/>
              <a:t>Convergente</a:t>
            </a:r>
            <a:endParaRPr lang="es-ES_tradnl" altLang="en-US" dirty="0"/>
          </a:p>
        </p:txBody>
      </p:sp>
      <p:cxnSp>
        <p:nvCxnSpPr>
          <p:cNvPr id="5" name="Straight Arrow Connector 4"/>
          <p:cNvCxnSpPr>
            <a:stCxn id="4" idx="2"/>
          </p:cNvCxnSpPr>
          <p:nvPr/>
        </p:nvCxnSpPr>
        <p:spPr>
          <a:xfrm flipH="1">
            <a:off x="4953000" y="2595265"/>
            <a:ext cx="590550" cy="1748135"/>
          </a:xfrm>
          <a:prstGeom prst="straightConnector1">
            <a:avLst/>
          </a:prstGeom>
          <a:ln w="50800" cmpd="dbl">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2711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ctrTitle"/>
          </p:nvPr>
        </p:nvSpPr>
        <p:spPr/>
        <p:txBody>
          <a:bodyPr/>
          <a:lstStyle/>
          <a:p>
            <a:pPr eaLnBrk="1" hangingPunct="1"/>
            <a:r>
              <a:rPr lang="es-ES_tradnl" altLang="en-US" smtClean="0">
                <a:cs typeface="Times New Roman" pitchFamily="18" charset="0"/>
              </a:rPr>
              <a:t>¿</a:t>
            </a:r>
            <a:r>
              <a:rPr lang="es-ES_tradnl" altLang="en-US" smtClean="0"/>
              <a:t>Como Trabaja el Método de Pronostico del Embudo?</a:t>
            </a:r>
          </a:p>
        </p:txBody>
      </p:sp>
      <p:sp>
        <p:nvSpPr>
          <p:cNvPr id="5123" name="Rectangle 5"/>
          <p:cNvSpPr>
            <a:spLocks noGrp="1" noChangeArrowheads="1"/>
          </p:cNvSpPr>
          <p:nvPr>
            <p:ph type="subTitle" idx="1"/>
          </p:nvPr>
        </p:nvSpPr>
        <p:spPr/>
        <p:txBody>
          <a:bodyPr/>
          <a:lstStyle/>
          <a:p>
            <a:pPr eaLnBrk="1" hangingPunct="1"/>
            <a:endParaRPr lang="es-ES_tradnl" altLang="en-US"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s-ES_tradnl" altLang="en-US" sz="4000" smtClean="0">
                <a:cs typeface="Times New Roman" pitchFamily="18" charset="0"/>
              </a:rPr>
              <a:t>¿</a:t>
            </a:r>
            <a:r>
              <a:rPr lang="es-ES_tradnl" altLang="en-US" sz="4000" smtClean="0"/>
              <a:t>Porque usar la Divergencia de la Capa Promedio de SPF-500 hPa?</a:t>
            </a:r>
          </a:p>
        </p:txBody>
      </p:sp>
      <p:sp>
        <p:nvSpPr>
          <p:cNvPr id="47107" name="Rectangle 3"/>
          <p:cNvSpPr>
            <a:spLocks noGrp="1" noChangeArrowheads="1"/>
          </p:cNvSpPr>
          <p:nvPr>
            <p:ph type="body" idx="1"/>
          </p:nvPr>
        </p:nvSpPr>
        <p:spPr/>
        <p:txBody>
          <a:bodyPr/>
          <a:lstStyle/>
          <a:p>
            <a:pPr eaLnBrk="1" hangingPunct="1"/>
            <a:r>
              <a:rPr lang="es-ES_tradnl" altLang="en-US" smtClean="0"/>
              <a:t>La Atmósfera es un fluido tridimensional.</a:t>
            </a:r>
          </a:p>
          <a:p>
            <a:pPr lvl="1" eaLnBrk="1" hangingPunct="1"/>
            <a:r>
              <a:rPr lang="es-ES_tradnl" altLang="en-US" smtClean="0"/>
              <a:t>Fijar la atención en un solo nivel podría conducir a conclusiones erróneas.</a:t>
            </a:r>
          </a:p>
          <a:p>
            <a:pPr lvl="1" eaLnBrk="1" hangingPunct="1"/>
            <a:r>
              <a:rPr lang="es-ES_tradnl" altLang="en-US" smtClean="0"/>
              <a:t>Evaluación de la divergencia en una capa proporciona una perspectiva de lo que esta ocurriendo en una columna.</a:t>
            </a:r>
          </a:p>
        </p:txBody>
      </p:sp>
    </p:spTree>
    <p:extLst>
      <p:ext uri="{BB962C8B-B14F-4D97-AF65-F5344CB8AC3E}">
        <p14:creationId xmlns:p14="http://schemas.microsoft.com/office/powerpoint/2010/main" val="8229084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029"/>
            <a:ext cx="9144000" cy="1143000"/>
          </a:xfrm>
        </p:spPr>
        <p:txBody>
          <a:bodyPr/>
          <a:lstStyle/>
          <a:p>
            <a:r>
              <a:rPr lang="es-ES_tradnl" dirty="0" smtClean="0"/>
              <a:t>Vaguada Termal NO de Argentina</a:t>
            </a:r>
            <a:br>
              <a:rPr lang="es-ES_tradnl" dirty="0" smtClean="0"/>
            </a:br>
            <a:r>
              <a:rPr lang="es-ES_tradnl" sz="3200" dirty="0" smtClean="0"/>
              <a:t>(Convergencia en Rojo)</a:t>
            </a:r>
            <a:endParaRPr lang="es-ES_tradnl"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643" y="1212056"/>
            <a:ext cx="7986757" cy="5341144"/>
          </a:xfrm>
          <a:prstGeom prst="rect">
            <a:avLst/>
          </a:prstGeom>
        </p:spPr>
      </p:pic>
      <p:sp>
        <p:nvSpPr>
          <p:cNvPr id="5" name="Freeform 4"/>
          <p:cNvSpPr/>
          <p:nvPr/>
        </p:nvSpPr>
        <p:spPr>
          <a:xfrm>
            <a:off x="3976914" y="1828800"/>
            <a:ext cx="1151290" cy="3033486"/>
          </a:xfrm>
          <a:custGeom>
            <a:avLst/>
            <a:gdLst>
              <a:gd name="connsiteX0" fmla="*/ 986972 w 1151290"/>
              <a:gd name="connsiteY0" fmla="*/ 0 h 3033486"/>
              <a:gd name="connsiteX1" fmla="*/ 1146629 w 1151290"/>
              <a:gd name="connsiteY1" fmla="*/ 638629 h 3033486"/>
              <a:gd name="connsiteX2" fmla="*/ 1088572 w 1151290"/>
              <a:gd name="connsiteY2" fmla="*/ 1117600 h 3033486"/>
              <a:gd name="connsiteX3" fmla="*/ 885372 w 1151290"/>
              <a:gd name="connsiteY3" fmla="*/ 1553029 h 3033486"/>
              <a:gd name="connsiteX4" fmla="*/ 740229 w 1151290"/>
              <a:gd name="connsiteY4" fmla="*/ 1843314 h 3033486"/>
              <a:gd name="connsiteX5" fmla="*/ 478972 w 1151290"/>
              <a:gd name="connsiteY5" fmla="*/ 2191657 h 3033486"/>
              <a:gd name="connsiteX6" fmla="*/ 319315 w 1151290"/>
              <a:gd name="connsiteY6" fmla="*/ 2481943 h 3033486"/>
              <a:gd name="connsiteX7" fmla="*/ 232229 w 1151290"/>
              <a:gd name="connsiteY7" fmla="*/ 2714171 h 3033486"/>
              <a:gd name="connsiteX8" fmla="*/ 174172 w 1151290"/>
              <a:gd name="connsiteY8" fmla="*/ 2902857 h 3033486"/>
              <a:gd name="connsiteX9" fmla="*/ 58057 w 1151290"/>
              <a:gd name="connsiteY9" fmla="*/ 3004457 h 3033486"/>
              <a:gd name="connsiteX10" fmla="*/ 0 w 1151290"/>
              <a:gd name="connsiteY10" fmla="*/ 3033486 h 3033486"/>
              <a:gd name="connsiteX11" fmla="*/ 0 w 1151290"/>
              <a:gd name="connsiteY11" fmla="*/ 3033486 h 303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290" h="3033486">
                <a:moveTo>
                  <a:pt x="986972" y="0"/>
                </a:moveTo>
                <a:cubicBezTo>
                  <a:pt x="1058334" y="226181"/>
                  <a:pt x="1129696" y="452362"/>
                  <a:pt x="1146629" y="638629"/>
                </a:cubicBezTo>
                <a:cubicBezTo>
                  <a:pt x="1163562" y="824896"/>
                  <a:pt x="1132115" y="965200"/>
                  <a:pt x="1088572" y="1117600"/>
                </a:cubicBezTo>
                <a:cubicBezTo>
                  <a:pt x="1045029" y="1270000"/>
                  <a:pt x="943429" y="1432077"/>
                  <a:pt x="885372" y="1553029"/>
                </a:cubicBezTo>
                <a:cubicBezTo>
                  <a:pt x="827315" y="1673981"/>
                  <a:pt x="807962" y="1736876"/>
                  <a:pt x="740229" y="1843314"/>
                </a:cubicBezTo>
                <a:cubicBezTo>
                  <a:pt x="672496" y="1949752"/>
                  <a:pt x="549124" y="2085219"/>
                  <a:pt x="478972" y="2191657"/>
                </a:cubicBezTo>
                <a:cubicBezTo>
                  <a:pt x="408820" y="2298095"/>
                  <a:pt x="360439" y="2394857"/>
                  <a:pt x="319315" y="2481943"/>
                </a:cubicBezTo>
                <a:cubicBezTo>
                  <a:pt x="278191" y="2569029"/>
                  <a:pt x="256419" y="2644019"/>
                  <a:pt x="232229" y="2714171"/>
                </a:cubicBezTo>
                <a:cubicBezTo>
                  <a:pt x="208039" y="2784323"/>
                  <a:pt x="203201" y="2854476"/>
                  <a:pt x="174172" y="2902857"/>
                </a:cubicBezTo>
                <a:cubicBezTo>
                  <a:pt x="145143" y="2951238"/>
                  <a:pt x="87086" y="2982686"/>
                  <a:pt x="58057" y="3004457"/>
                </a:cubicBezTo>
                <a:cubicBezTo>
                  <a:pt x="29028" y="3026229"/>
                  <a:pt x="0" y="3033486"/>
                  <a:pt x="0" y="3033486"/>
                </a:cubicBezTo>
                <a:lnTo>
                  <a:pt x="0" y="3033486"/>
                </a:lnTo>
              </a:path>
            </a:pathLst>
          </a:custGeom>
          <a:noFill/>
          <a:ln w="50800">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882068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descr="F:\ir_shallow_0409101445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66800"/>
            <a:ext cx="9752363" cy="8259827"/>
          </a:xfrm>
          <a:prstGeom prst="rect">
            <a:avLst/>
          </a:prstGeom>
          <a:noFill/>
          <a:extLst>
            <a:ext uri="{909E8E84-426E-40DD-AFC4-6F175D3DCCD1}">
              <a14:hiddenFill xmlns:a14="http://schemas.microsoft.com/office/drawing/2010/main">
                <a:solidFill>
                  <a:srgbClr val="FFFFFF"/>
                </a:solidFill>
              </a14:hiddenFill>
            </a:ext>
          </a:extLst>
        </p:spPr>
      </p:pic>
      <p:sp>
        <p:nvSpPr>
          <p:cNvPr id="41986" name="Rectangle 2"/>
          <p:cNvSpPr>
            <a:spLocks noGrp="1" noChangeArrowheads="1"/>
          </p:cNvSpPr>
          <p:nvPr>
            <p:ph type="title"/>
          </p:nvPr>
        </p:nvSpPr>
        <p:spPr/>
        <p:txBody>
          <a:bodyPr/>
          <a:lstStyle/>
          <a:p>
            <a:r>
              <a:rPr lang="es-ES_tradnl" altLang="en-US" dirty="0" smtClean="0"/>
              <a:t>Convergencia de los Alisios</a:t>
            </a:r>
            <a:endParaRPr lang="es-ES_tradnl" altLang="en-US" dirty="0"/>
          </a:p>
        </p:txBody>
      </p:sp>
    </p:spTree>
    <p:extLst>
      <p:ext uri="{BB962C8B-B14F-4D97-AF65-F5344CB8AC3E}">
        <p14:creationId xmlns:p14="http://schemas.microsoft.com/office/powerpoint/2010/main" val="34245554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s-ES_tradnl" dirty="0" smtClean="0"/>
              <a:t>Cuantifique el Contenido de Agua</a:t>
            </a:r>
            <a:endParaRPr lang="es-ES_tradnl" dirty="0"/>
          </a:p>
        </p:txBody>
      </p:sp>
      <p:sp>
        <p:nvSpPr>
          <p:cNvPr id="6" name="Subtitle 5"/>
          <p:cNvSpPr>
            <a:spLocks noGrp="1"/>
          </p:cNvSpPr>
          <p:nvPr>
            <p:ph type="subTitle" idx="1"/>
          </p:nvPr>
        </p:nvSpPr>
        <p:spPr/>
        <p:txBody>
          <a:bodyPr/>
          <a:lstStyle/>
          <a:p>
            <a:r>
              <a:rPr lang="es-ES_tradnl" dirty="0" smtClean="0"/>
              <a:t>Recuerde, sin agua no hay </a:t>
            </a:r>
            <a:r>
              <a:rPr lang="es-ES_tradnl" smtClean="0"/>
              <a:t>tiempo presente!!!!</a:t>
            </a:r>
            <a:endParaRPr lang="es-ES_tradnl"/>
          </a:p>
        </p:txBody>
      </p:sp>
    </p:spTree>
    <p:extLst>
      <p:ext uri="{BB962C8B-B14F-4D97-AF65-F5344CB8AC3E}">
        <p14:creationId xmlns:p14="http://schemas.microsoft.com/office/powerpoint/2010/main" val="7702859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0"/>
            <a:ext cx="7772400" cy="1143000"/>
          </a:xfrm>
        </p:spPr>
        <p:txBody>
          <a:bodyPr/>
          <a:lstStyle/>
          <a:p>
            <a:pPr eaLnBrk="1" hangingPunct="1"/>
            <a:r>
              <a:rPr lang="es-ES_tradnl" altLang="en-US" smtClean="0"/>
              <a:t>Contenido de Agua</a:t>
            </a:r>
          </a:p>
        </p:txBody>
      </p:sp>
      <p:sp>
        <p:nvSpPr>
          <p:cNvPr id="49155" name="Rectangle 3"/>
          <p:cNvSpPr>
            <a:spLocks noGrp="1" noChangeArrowheads="1"/>
          </p:cNvSpPr>
          <p:nvPr>
            <p:ph idx="1"/>
          </p:nvPr>
        </p:nvSpPr>
        <p:spPr>
          <a:xfrm>
            <a:off x="685800" y="1143000"/>
            <a:ext cx="7772400" cy="5334000"/>
          </a:xfrm>
        </p:spPr>
        <p:txBody>
          <a:bodyPr/>
          <a:lstStyle/>
          <a:p>
            <a:pPr eaLnBrk="1" hangingPunct="1">
              <a:defRPr/>
            </a:pPr>
            <a:r>
              <a:rPr lang="es-ES_tradnl" sz="2800" dirty="0" smtClean="0"/>
              <a:t>Valores altos de Humedad Relativa en si mismo no constituyen necesariamente un alto contenido de agua.</a:t>
            </a:r>
          </a:p>
          <a:p>
            <a:pPr lvl="1" eaLnBrk="1" hangingPunct="1">
              <a:defRPr/>
            </a:pPr>
            <a:r>
              <a:rPr lang="es-ES_tradnl" sz="2400" dirty="0" smtClean="0"/>
              <a:t>La Humedad Relativa solo nos indica que tan cerca de la saturación están las parcelas!!!</a:t>
            </a:r>
          </a:p>
          <a:p>
            <a:pPr eaLnBrk="1" hangingPunct="1">
              <a:defRPr/>
            </a:pPr>
            <a:r>
              <a:rPr lang="es-ES_tradnl" sz="2800" dirty="0" smtClean="0"/>
              <a:t>Para estimar el potencial de agua precipitable en un determinado sistema, el meteorólogo debe:</a:t>
            </a:r>
          </a:p>
          <a:p>
            <a:pPr lvl="1" eaLnBrk="1" hangingPunct="1">
              <a:defRPr/>
            </a:pPr>
            <a:r>
              <a:rPr lang="es-ES_tradnl" sz="2400" dirty="0" smtClean="0"/>
              <a:t>Determinar las fuentes de humedad/agua</a:t>
            </a:r>
          </a:p>
          <a:p>
            <a:pPr lvl="1" eaLnBrk="1" hangingPunct="1">
              <a:defRPr/>
            </a:pPr>
            <a:r>
              <a:rPr lang="es-ES_tradnl" sz="2400" dirty="0" smtClean="0"/>
              <a:t>Evaluar el contenido de agua (Cuantificarlo).</a:t>
            </a:r>
          </a:p>
          <a:p>
            <a:pPr lvl="2" eaLnBrk="1" hangingPunct="1">
              <a:defRPr/>
            </a:pPr>
            <a:r>
              <a:rPr lang="es-ES_tradnl" sz="2000" b="1" dirty="0" smtClean="0"/>
              <a:t>Punto de roció (Td), Razón de Mezcla (w) y agua precipitable (PW).</a:t>
            </a:r>
            <a:r>
              <a:rPr lang="es-ES_tradnl" sz="2000" dirty="0" smtClean="0"/>
              <a:t>  </a:t>
            </a:r>
          </a:p>
          <a:p>
            <a:pPr eaLnBrk="1" hangingPunct="1">
              <a:defRPr/>
            </a:pPr>
            <a:r>
              <a:rPr lang="es-ES_tradnl" sz="2800" b="1" i="1" u="sng" dirty="0" smtClean="0">
                <a:solidFill>
                  <a:schemeClr val="tx2"/>
                </a:solidFill>
                <a:effectLst>
                  <a:outerShdw blurRad="38100" dist="38100" dir="2700000" algn="tl">
                    <a:srgbClr val="000000"/>
                  </a:outerShdw>
                </a:effectLst>
              </a:rPr>
              <a:t>SIN agua  &gt; No hay tiempo sensible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15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15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15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15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155">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1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s-ES_tradnl" dirty="0" smtClean="0"/>
              <a:t>Análisis de Agua </a:t>
            </a:r>
            <a:r>
              <a:rPr lang="es-ES_tradnl" dirty="0" err="1" smtClean="0"/>
              <a:t>Precipitable</a:t>
            </a:r>
            <a:endParaRPr lang="es-ES_tradnl" dirty="0"/>
          </a:p>
        </p:txBody>
      </p:sp>
      <p:pic>
        <p:nvPicPr>
          <p:cNvPr id="197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7979" y="1295399"/>
            <a:ext cx="4047421"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7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5586499"/>
            <a:ext cx="4038600" cy="317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76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95400"/>
            <a:ext cx="4150224" cy="4257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76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553075"/>
            <a:ext cx="4150224" cy="351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38706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Grp="1" noChangeArrowheads="1"/>
          </p:cNvSpPr>
          <p:nvPr>
            <p:ph type="title"/>
          </p:nvPr>
        </p:nvSpPr>
        <p:spPr>
          <a:xfrm>
            <a:off x="762000" y="0"/>
            <a:ext cx="7772400" cy="609600"/>
          </a:xfrm>
        </p:spPr>
        <p:txBody>
          <a:bodyPr/>
          <a:lstStyle/>
          <a:p>
            <a:pPr eaLnBrk="1" hangingPunct="1"/>
            <a:r>
              <a:rPr lang="es-ES_tradnl" altLang="en-US" sz="4000" dirty="0" smtClean="0"/>
              <a:t>Razón de Mezcla en Capa Limite</a:t>
            </a:r>
          </a:p>
        </p:txBody>
      </p:sp>
      <p:pic>
        <p:nvPicPr>
          <p:cNvPr id="176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609600"/>
            <a:ext cx="9096375"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61542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1525"/>
            <a:ext cx="9182100" cy="608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78" name="Rectangle 4"/>
          <p:cNvSpPr>
            <a:spLocks noGrp="1" noChangeArrowheads="1"/>
          </p:cNvSpPr>
          <p:nvPr>
            <p:ph type="title"/>
          </p:nvPr>
        </p:nvSpPr>
        <p:spPr>
          <a:xfrm>
            <a:off x="0" y="0"/>
            <a:ext cx="9144000" cy="771525"/>
          </a:xfrm>
        </p:spPr>
        <p:txBody>
          <a:bodyPr/>
          <a:lstStyle/>
          <a:p>
            <a:pPr eaLnBrk="1" hangingPunct="1"/>
            <a:r>
              <a:rPr lang="es-ES_tradnl" altLang="en-US" sz="4000" dirty="0" err="1" smtClean="0"/>
              <a:t>Temp</a:t>
            </a:r>
            <a:r>
              <a:rPr lang="es-ES_tradnl" altLang="en-US" sz="4000" dirty="0" smtClean="0"/>
              <a:t>. Punto de Roció en Capa Limite</a:t>
            </a:r>
          </a:p>
        </p:txBody>
      </p:sp>
      <p:sp>
        <p:nvSpPr>
          <p:cNvPr id="197638" name="Text Box 6"/>
          <p:cNvSpPr txBox="1">
            <a:spLocks noChangeArrowheads="1"/>
          </p:cNvSpPr>
          <p:nvPr/>
        </p:nvSpPr>
        <p:spPr bwMode="auto">
          <a:xfrm>
            <a:off x="990600" y="5105400"/>
            <a:ext cx="7010400" cy="1590675"/>
          </a:xfrm>
          <a:prstGeom prst="rect">
            <a:avLst/>
          </a:prstGeom>
          <a:solidFill>
            <a:schemeClr val="bg2"/>
          </a:solidFill>
          <a:ln w="381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a:t>Los valores de temperatura de punto de roció sobre 18C, e idealmente cerca de los 20C, son elemento importante para alimentar la convección organizada y profunda (calor latente) </a:t>
            </a:r>
          </a:p>
        </p:txBody>
      </p:sp>
    </p:spTree>
    <p:extLst>
      <p:ext uri="{BB962C8B-B14F-4D97-AF65-F5344CB8AC3E}">
        <p14:creationId xmlns:p14="http://schemas.microsoft.com/office/powerpoint/2010/main" val="1662499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0"/>
            <a:ext cx="9144000" cy="762000"/>
          </a:xfrm>
        </p:spPr>
        <p:txBody>
          <a:bodyPr/>
          <a:lstStyle/>
          <a:p>
            <a:pPr eaLnBrk="1" hangingPunct="1"/>
            <a:r>
              <a:rPr lang="es-ES_tradnl" altLang="en-US" dirty="0" smtClean="0"/>
              <a:t> Contenido de Agua </a:t>
            </a:r>
            <a:r>
              <a:rPr lang="es-ES_tradnl" altLang="en-US" dirty="0" err="1" smtClean="0"/>
              <a:t>Precipitable</a:t>
            </a:r>
            <a:endParaRPr lang="es-ES_tradnl" altLang="en-US" sz="3600" dirty="0" smtClean="0"/>
          </a:p>
        </p:txBody>
      </p:sp>
      <p:pic>
        <p:nvPicPr>
          <p:cNvPr id="178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4375"/>
            <a:ext cx="9248775" cy="61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6"/>
          <p:cNvSpPr txBox="1">
            <a:spLocks noChangeArrowheads="1"/>
          </p:cNvSpPr>
          <p:nvPr/>
        </p:nvSpPr>
        <p:spPr bwMode="auto">
          <a:xfrm>
            <a:off x="990600" y="5105400"/>
            <a:ext cx="7010400" cy="1200329"/>
          </a:xfrm>
          <a:prstGeom prst="rect">
            <a:avLst/>
          </a:prstGeom>
          <a:solidFill>
            <a:schemeClr val="bg2"/>
          </a:solidFill>
          <a:ln w="381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dirty="0" smtClean="0"/>
              <a:t>En contraste a razón de mezcla y puntos de roció en un nivel dado, el Agua </a:t>
            </a:r>
            <a:r>
              <a:rPr lang="es-ES_tradnl" altLang="en-US" dirty="0" err="1" smtClean="0"/>
              <a:t>Precipitable</a:t>
            </a:r>
            <a:r>
              <a:rPr lang="es-ES_tradnl" altLang="en-US" dirty="0" smtClean="0"/>
              <a:t> cuantifica contenido de agua en una columna.</a:t>
            </a:r>
            <a:endParaRPr lang="es-ES_tradnl" altLang="en-US" dirty="0"/>
          </a:p>
        </p:txBody>
      </p:sp>
    </p:spTree>
    <p:extLst>
      <p:ext uri="{BB962C8B-B14F-4D97-AF65-F5344CB8AC3E}">
        <p14:creationId xmlns:p14="http://schemas.microsoft.com/office/powerpoint/2010/main" val="185542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Grp="1" noChangeArrowheads="1"/>
          </p:cNvSpPr>
          <p:nvPr>
            <p:ph type="ctrTitle"/>
          </p:nvPr>
        </p:nvSpPr>
        <p:spPr/>
        <p:txBody>
          <a:bodyPr/>
          <a:lstStyle/>
          <a:p>
            <a:pPr eaLnBrk="1" hangingPunct="1"/>
            <a:r>
              <a:rPr lang="es-ES_tradnl" altLang="en-US" dirty="0" smtClean="0"/>
              <a:t>Tiempo Severo</a:t>
            </a:r>
            <a:br>
              <a:rPr lang="es-ES_tradnl" altLang="en-US" dirty="0" smtClean="0"/>
            </a:br>
            <a:r>
              <a:rPr lang="es-ES_tradnl" altLang="en-US" dirty="0" smtClean="0"/>
              <a:t>Vigilancia</a:t>
            </a:r>
          </a:p>
        </p:txBody>
      </p:sp>
      <p:sp>
        <p:nvSpPr>
          <p:cNvPr id="53251" name="Rectangle 5"/>
          <p:cNvSpPr>
            <a:spLocks noGrp="1" noChangeArrowheads="1"/>
          </p:cNvSpPr>
          <p:nvPr>
            <p:ph type="subTitle" idx="1"/>
          </p:nvPr>
        </p:nvSpPr>
        <p:spPr/>
        <p:txBody>
          <a:bodyPr/>
          <a:lstStyle/>
          <a:p>
            <a:pPr eaLnBrk="1" hangingPunct="1"/>
            <a:endParaRPr lang="es-ES_tradnl" altLang="en-US" dirty="0" smtClean="0"/>
          </a:p>
        </p:txBody>
      </p:sp>
    </p:spTree>
    <p:extLst>
      <p:ext uri="{BB962C8B-B14F-4D97-AF65-F5344CB8AC3E}">
        <p14:creationId xmlns:p14="http://schemas.microsoft.com/office/powerpoint/2010/main" val="14758589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a:endCxn id="14" idx="0"/>
          </p:cNvCxnSpPr>
          <p:nvPr/>
        </p:nvCxnSpPr>
        <p:spPr>
          <a:xfrm>
            <a:off x="4076700" y="5257800"/>
            <a:ext cx="0" cy="616803"/>
          </a:xfrm>
          <a:prstGeom prst="straightConnector1">
            <a:avLst/>
          </a:prstGeom>
          <a:ln w="60325" cmpd="thickThin">
            <a:solidFill>
              <a:schemeClr val="bg2"/>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2" descr="Product 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2098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Text Box 4"/>
          <p:cNvSpPr txBox="1">
            <a:spLocks noChangeArrowheads="1"/>
          </p:cNvSpPr>
          <p:nvPr/>
        </p:nvSpPr>
        <p:spPr bwMode="auto">
          <a:xfrm>
            <a:off x="533400" y="304800"/>
            <a:ext cx="2133600" cy="193899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dirty="0" smtClean="0"/>
              <a:t>Añada datos de sondas, </a:t>
            </a:r>
            <a:r>
              <a:rPr lang="es-ES_tradnl" altLang="en-US" dirty="0" err="1" smtClean="0"/>
              <a:t>obs</a:t>
            </a:r>
            <a:r>
              <a:rPr lang="es-ES_tradnl" altLang="en-US" dirty="0" smtClean="0"/>
              <a:t> sinópticos, imágenes de satélite</a:t>
            </a:r>
            <a:endParaRPr lang="es-ES_tradnl" altLang="en-US" dirty="0"/>
          </a:p>
        </p:txBody>
      </p:sp>
      <p:sp>
        <p:nvSpPr>
          <p:cNvPr id="131077" name="Text Box 5"/>
          <p:cNvSpPr txBox="1">
            <a:spLocks noChangeArrowheads="1"/>
          </p:cNvSpPr>
          <p:nvPr/>
        </p:nvSpPr>
        <p:spPr bwMode="auto">
          <a:xfrm>
            <a:off x="3124200" y="323671"/>
            <a:ext cx="2209800" cy="1200329"/>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dirty="0" smtClean="0"/>
              <a:t>Añada Tequila, Pisco y Ron a Gusto</a:t>
            </a:r>
            <a:endParaRPr lang="es-ES_tradnl" altLang="en-US" dirty="0"/>
          </a:p>
        </p:txBody>
      </p:sp>
      <p:sp>
        <p:nvSpPr>
          <p:cNvPr id="131078" name="Text Box 6"/>
          <p:cNvSpPr txBox="1">
            <a:spLocks noChangeArrowheads="1"/>
          </p:cNvSpPr>
          <p:nvPr/>
        </p:nvSpPr>
        <p:spPr bwMode="auto">
          <a:xfrm>
            <a:off x="5791200" y="304800"/>
            <a:ext cx="2743200" cy="156966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dirty="0" smtClean="0"/>
              <a:t>En ausencia de datos reales, añada las sobras de la salida del modelo anterior </a:t>
            </a:r>
            <a:endParaRPr lang="es-ES_tradnl" altLang="en-US" dirty="0"/>
          </a:p>
        </p:txBody>
      </p:sp>
      <p:sp>
        <p:nvSpPr>
          <p:cNvPr id="131079" name="Freeform 7"/>
          <p:cNvSpPr>
            <a:spLocks/>
          </p:cNvSpPr>
          <p:nvPr/>
        </p:nvSpPr>
        <p:spPr bwMode="auto">
          <a:xfrm>
            <a:off x="2667000" y="1600200"/>
            <a:ext cx="1231900" cy="1219200"/>
          </a:xfrm>
          <a:custGeom>
            <a:avLst/>
            <a:gdLst>
              <a:gd name="T0" fmla="*/ 0 w 1304"/>
              <a:gd name="T1" fmla="*/ 0 h 1104"/>
              <a:gd name="T2" fmla="*/ 2147483647 w 1304"/>
              <a:gd name="T3" fmla="*/ 2147483647 h 1104"/>
              <a:gd name="T4" fmla="*/ 2147483647 w 1304"/>
              <a:gd name="T5" fmla="*/ 2147483647 h 1104"/>
              <a:gd name="T6" fmla="*/ 2147483647 w 1304"/>
              <a:gd name="T7" fmla="*/ 2147483647 h 1104"/>
              <a:gd name="T8" fmla="*/ 2147483647 w 1304"/>
              <a:gd name="T9" fmla="*/ 2147483647 h 11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04" h="1104">
                <a:moveTo>
                  <a:pt x="0" y="0"/>
                </a:moveTo>
                <a:cubicBezTo>
                  <a:pt x="136" y="44"/>
                  <a:pt x="272" y="88"/>
                  <a:pt x="432" y="192"/>
                </a:cubicBezTo>
                <a:cubicBezTo>
                  <a:pt x="592" y="296"/>
                  <a:pt x="824" y="488"/>
                  <a:pt x="960" y="624"/>
                </a:cubicBezTo>
                <a:cubicBezTo>
                  <a:pt x="1096" y="760"/>
                  <a:pt x="1192" y="928"/>
                  <a:pt x="1248" y="1008"/>
                </a:cubicBezTo>
                <a:cubicBezTo>
                  <a:pt x="1304" y="1088"/>
                  <a:pt x="1288" y="1088"/>
                  <a:pt x="1296" y="1104"/>
                </a:cubicBezTo>
              </a:path>
            </a:pathLst>
          </a:custGeom>
          <a:noFill/>
          <a:ln w="38100" cmpd="sng">
            <a:solidFill>
              <a:schemeClr val="bg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131080" name="Line 8"/>
          <p:cNvSpPr>
            <a:spLocks noChangeShapeType="1"/>
          </p:cNvSpPr>
          <p:nvPr/>
        </p:nvSpPr>
        <p:spPr bwMode="auto">
          <a:xfrm>
            <a:off x="4343400" y="1524000"/>
            <a:ext cx="0" cy="1219200"/>
          </a:xfrm>
          <a:prstGeom prst="line">
            <a:avLst/>
          </a:prstGeom>
          <a:noFill/>
          <a:ln w="381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131081" name="Freeform 9"/>
          <p:cNvSpPr>
            <a:spLocks/>
          </p:cNvSpPr>
          <p:nvPr/>
        </p:nvSpPr>
        <p:spPr bwMode="auto">
          <a:xfrm>
            <a:off x="4572000" y="1524000"/>
            <a:ext cx="1219200" cy="1295400"/>
          </a:xfrm>
          <a:custGeom>
            <a:avLst/>
            <a:gdLst>
              <a:gd name="T0" fmla="*/ 2147483647 w 1280"/>
              <a:gd name="T1" fmla="*/ 0 h 1056"/>
              <a:gd name="T2" fmla="*/ 2147483647 w 1280"/>
              <a:gd name="T3" fmla="*/ 2147483647 h 1056"/>
              <a:gd name="T4" fmla="*/ 2147483647 w 1280"/>
              <a:gd name="T5" fmla="*/ 2147483647 h 1056"/>
              <a:gd name="T6" fmla="*/ 2147483647 w 1280"/>
              <a:gd name="T7" fmla="*/ 2147483647 h 1056"/>
              <a:gd name="T8" fmla="*/ 2147483647 w 1280"/>
              <a:gd name="T9" fmla="*/ 2147483647 h 1056"/>
              <a:gd name="T10" fmla="*/ 2147483647 w 1280"/>
              <a:gd name="T11" fmla="*/ 2147483647 h 1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80" h="1056">
                <a:moveTo>
                  <a:pt x="1280" y="0"/>
                </a:moveTo>
                <a:cubicBezTo>
                  <a:pt x="1248" y="0"/>
                  <a:pt x="1216" y="0"/>
                  <a:pt x="1088" y="48"/>
                </a:cubicBezTo>
                <a:cubicBezTo>
                  <a:pt x="960" y="96"/>
                  <a:pt x="680" y="160"/>
                  <a:pt x="512" y="288"/>
                </a:cubicBezTo>
                <a:cubicBezTo>
                  <a:pt x="344" y="416"/>
                  <a:pt x="160" y="696"/>
                  <a:pt x="80" y="816"/>
                </a:cubicBezTo>
                <a:cubicBezTo>
                  <a:pt x="0" y="936"/>
                  <a:pt x="40" y="968"/>
                  <a:pt x="32" y="1008"/>
                </a:cubicBezTo>
                <a:cubicBezTo>
                  <a:pt x="24" y="1048"/>
                  <a:pt x="32" y="1048"/>
                  <a:pt x="32" y="1056"/>
                </a:cubicBezTo>
              </a:path>
            </a:pathLst>
          </a:custGeom>
          <a:noFill/>
          <a:ln w="38100" cmpd="sng">
            <a:solidFill>
              <a:schemeClr val="bg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14" name="Text Box 5"/>
          <p:cNvSpPr txBox="1">
            <a:spLocks noChangeArrowheads="1"/>
          </p:cNvSpPr>
          <p:nvPr/>
        </p:nvSpPr>
        <p:spPr bwMode="auto">
          <a:xfrm>
            <a:off x="2438400" y="5874603"/>
            <a:ext cx="3276600" cy="830997"/>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dirty="0" smtClean="0"/>
              <a:t>Ejecute protocolos de control de calidad</a:t>
            </a:r>
            <a:endParaRPr lang="es-ES_tradnl"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107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3107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31077"/>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499"/>
                                          </p:stCondLst>
                                        </p:cTn>
                                        <p:tgtEl>
                                          <p:spTgt spid="13108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31078"/>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499"/>
                                          </p:stCondLst>
                                        </p:cTn>
                                        <p:tgtEl>
                                          <p:spTgt spid="13108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6" grpId="0" animBg="1" autoUpdateAnimBg="0"/>
      <p:bldP spid="131077" grpId="0" animBg="1" autoUpdateAnimBg="0"/>
      <p:bldP spid="131078" grpId="0" animBg="1" autoUpdateAnimBg="0"/>
      <p:bldP spid="131079" grpId="0" animBg="1" autoUpdateAnimBg="0"/>
      <p:bldP spid="131080" grpId="0" animBg="1" autoUpdateAnimBg="0"/>
      <p:bldP spid="131081" grpId="0" animBg="1" autoUpdateAnimBg="0"/>
      <p:bldP spid="14"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Monitoreando Tiempo Severo</a:t>
            </a:r>
            <a:endParaRPr lang="es-ES_tradnl" dirty="0"/>
          </a:p>
        </p:txBody>
      </p:sp>
      <p:sp>
        <p:nvSpPr>
          <p:cNvPr id="3" name="Content Placeholder 2"/>
          <p:cNvSpPr>
            <a:spLocks noGrp="1"/>
          </p:cNvSpPr>
          <p:nvPr>
            <p:ph idx="1"/>
          </p:nvPr>
        </p:nvSpPr>
        <p:spPr/>
        <p:txBody>
          <a:bodyPr/>
          <a:lstStyle/>
          <a:p>
            <a:r>
              <a:rPr lang="es-ES_tradnl" dirty="0" smtClean="0"/>
              <a:t>Imágenes de Satélite</a:t>
            </a:r>
          </a:p>
          <a:p>
            <a:endParaRPr lang="es-ES_tradnl" dirty="0"/>
          </a:p>
          <a:p>
            <a:r>
              <a:rPr lang="es-ES_tradnl" dirty="0" smtClean="0"/>
              <a:t>Detector de Rayos</a:t>
            </a:r>
          </a:p>
          <a:p>
            <a:endParaRPr lang="es-ES_tradnl" dirty="0"/>
          </a:p>
          <a:p>
            <a:r>
              <a:rPr lang="es-ES_tradnl" dirty="0" smtClean="0"/>
              <a:t>Radar</a:t>
            </a:r>
            <a:endParaRPr lang="es-ES_tradnl" dirty="0"/>
          </a:p>
        </p:txBody>
      </p:sp>
    </p:spTree>
    <p:extLst>
      <p:ext uri="{BB962C8B-B14F-4D97-AF65-F5344CB8AC3E}">
        <p14:creationId xmlns:p14="http://schemas.microsoft.com/office/powerpoint/2010/main" val="18665494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Imágenes de Satélite</a:t>
            </a:r>
            <a:endParaRPr lang="es-ES_tradnl" dirty="0"/>
          </a:p>
        </p:txBody>
      </p:sp>
      <p:sp>
        <p:nvSpPr>
          <p:cNvPr id="3" name="Content Placeholder 2"/>
          <p:cNvSpPr>
            <a:spLocks noGrp="1"/>
          </p:cNvSpPr>
          <p:nvPr>
            <p:ph idx="1"/>
          </p:nvPr>
        </p:nvSpPr>
        <p:spPr/>
        <p:txBody>
          <a:bodyPr/>
          <a:lstStyle/>
          <a:p>
            <a:r>
              <a:rPr lang="es-ES_tradnl" dirty="0" smtClean="0"/>
              <a:t>Cuando topes convectivos se acercan y/o penetran la tropopausa, la probabilidad de que la celda sea severa es muy alta.</a:t>
            </a:r>
          </a:p>
          <a:p>
            <a:pPr lvl="1"/>
            <a:r>
              <a:rPr lang="es-ES_tradnl" dirty="0" smtClean="0"/>
              <a:t>Típicamente cuando el tope se presenta a unos 1.5Km (5,000 pies) de la tropopausa </a:t>
            </a:r>
            <a:endParaRPr lang="es-ES_tradnl" dirty="0"/>
          </a:p>
          <a:p>
            <a:r>
              <a:rPr lang="es-ES_tradnl" dirty="0" smtClean="0"/>
              <a:t>Monitoreo:  </a:t>
            </a:r>
          </a:p>
          <a:p>
            <a:pPr lvl="1"/>
            <a:r>
              <a:rPr lang="es-ES_tradnl" dirty="0" smtClean="0"/>
              <a:t>Necesitamos la temperatura de la tropopausa para el periodo de interés</a:t>
            </a:r>
          </a:p>
          <a:p>
            <a:pPr lvl="1"/>
            <a:r>
              <a:rPr lang="es-ES_tradnl" dirty="0" smtClean="0"/>
              <a:t>Imágenes de satélite IR4</a:t>
            </a:r>
          </a:p>
          <a:p>
            <a:pPr lvl="1"/>
            <a:endParaRPr lang="es-ES_tradnl" dirty="0"/>
          </a:p>
          <a:p>
            <a:pPr marL="457200" lvl="1" indent="0">
              <a:buNone/>
            </a:pPr>
            <a:endParaRPr lang="es-ES_tradnl" dirty="0"/>
          </a:p>
        </p:txBody>
      </p:sp>
    </p:spTree>
    <p:extLst>
      <p:ext uri="{BB962C8B-B14F-4D97-AF65-F5344CB8AC3E}">
        <p14:creationId xmlns:p14="http://schemas.microsoft.com/office/powerpoint/2010/main" val="32148686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5" name="Rectangle 4"/>
          <p:cNvSpPr>
            <a:spLocks noGrp="1" noChangeArrowheads="1"/>
          </p:cNvSpPr>
          <p:nvPr>
            <p:ph type="title"/>
          </p:nvPr>
        </p:nvSpPr>
        <p:spPr>
          <a:xfrm>
            <a:off x="685800" y="0"/>
            <a:ext cx="7772400" cy="1143000"/>
          </a:xfrm>
        </p:spPr>
        <p:txBody>
          <a:bodyPr/>
          <a:lstStyle/>
          <a:p>
            <a:pPr eaLnBrk="1" hangingPunct="1"/>
            <a:r>
              <a:rPr lang="es-ES_tradnl" altLang="en-US" sz="4000" smtClean="0"/>
              <a:t>Temperatura Tropopausa (</a:t>
            </a:r>
            <a:r>
              <a:rPr lang="es-ES_tradnl" altLang="en-US" sz="4000" baseline="30000" smtClean="0"/>
              <a:t>o</a:t>
            </a:r>
            <a:r>
              <a:rPr lang="es-ES_tradnl" altLang="en-US" sz="4000" smtClean="0"/>
              <a:t>C)</a:t>
            </a:r>
            <a:br>
              <a:rPr lang="es-ES_tradnl" altLang="en-US" sz="4000" smtClean="0"/>
            </a:br>
            <a:r>
              <a:rPr lang="es-ES_tradnl" altLang="en-US" sz="4000" smtClean="0"/>
              <a:t> (TEMP TROP)</a:t>
            </a:r>
          </a:p>
        </p:txBody>
      </p:sp>
      <p:sp>
        <p:nvSpPr>
          <p:cNvPr id="4" name="Text Box 4"/>
          <p:cNvSpPr txBox="1">
            <a:spLocks noChangeArrowheads="1"/>
          </p:cNvSpPr>
          <p:nvPr/>
        </p:nvSpPr>
        <p:spPr bwMode="auto">
          <a:xfrm>
            <a:off x="5486400" y="1683603"/>
            <a:ext cx="2743200" cy="830997"/>
          </a:xfrm>
          <a:prstGeom prst="rect">
            <a:avLst/>
          </a:prstGeom>
          <a:solidFill>
            <a:schemeClr val="bg1"/>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dirty="0" smtClean="0">
                <a:solidFill>
                  <a:schemeClr val="tx2"/>
                </a:solidFill>
              </a:rPr>
              <a:t>Temperatura de la Tropopausa = -74C</a:t>
            </a:r>
            <a:endParaRPr lang="es-ES_tradnl" altLang="en-US" dirty="0">
              <a:solidFill>
                <a:schemeClr val="tx2"/>
              </a:solidFill>
            </a:endParaRPr>
          </a:p>
        </p:txBody>
      </p:sp>
      <p:sp>
        <p:nvSpPr>
          <p:cNvPr id="5" name="Line 5"/>
          <p:cNvSpPr>
            <a:spLocks noChangeShapeType="1"/>
          </p:cNvSpPr>
          <p:nvPr/>
        </p:nvSpPr>
        <p:spPr bwMode="auto">
          <a:xfrm flipH="1">
            <a:off x="4343400" y="2514600"/>
            <a:ext cx="2362200" cy="1295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Tree>
    <p:extLst>
      <p:ext uri="{BB962C8B-B14F-4D97-AF65-F5344CB8AC3E}">
        <p14:creationId xmlns:p14="http://schemas.microsoft.com/office/powerpoint/2010/main" val="136772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6" descr="IR_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774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3"/>
          <p:cNvSpPr>
            <a:spLocks noGrp="1" noChangeArrowheads="1"/>
          </p:cNvSpPr>
          <p:nvPr>
            <p:ph type="title"/>
          </p:nvPr>
        </p:nvSpPr>
        <p:spPr>
          <a:xfrm>
            <a:off x="0" y="0"/>
            <a:ext cx="9144000" cy="533400"/>
          </a:xfrm>
          <a:solidFill>
            <a:schemeClr val="bg2"/>
          </a:solidFill>
          <a:ln>
            <a:solidFill>
              <a:schemeClr val="tx2"/>
            </a:solidFill>
            <a:miter lim="800000"/>
            <a:headEnd/>
            <a:tailEnd/>
          </a:ln>
        </p:spPr>
        <p:txBody>
          <a:bodyPr/>
          <a:lstStyle/>
          <a:p>
            <a:pPr eaLnBrk="1" hangingPunct="1"/>
            <a:r>
              <a:rPr lang="es-ES_tradnl" altLang="en-US" sz="3200" smtClean="0"/>
              <a:t>Animación Imagen IR 26-27/02/07 (12Z-12Z) </a:t>
            </a:r>
          </a:p>
        </p:txBody>
      </p:sp>
      <p:sp>
        <p:nvSpPr>
          <p:cNvPr id="6" name="Text Box 4"/>
          <p:cNvSpPr txBox="1">
            <a:spLocks noChangeArrowheads="1"/>
          </p:cNvSpPr>
          <p:nvPr/>
        </p:nvSpPr>
        <p:spPr bwMode="auto">
          <a:xfrm>
            <a:off x="1371600" y="1066800"/>
            <a:ext cx="1752600" cy="1200150"/>
          </a:xfrm>
          <a:prstGeom prst="rect">
            <a:avLst/>
          </a:prstGeom>
          <a:solidFill>
            <a:schemeClr val="bg1"/>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a:solidFill>
                  <a:schemeClr val="tx2"/>
                </a:solidFill>
              </a:rPr>
              <a:t>Topes Fríos Llegan a los -80C</a:t>
            </a:r>
          </a:p>
        </p:txBody>
      </p:sp>
      <p:sp>
        <p:nvSpPr>
          <p:cNvPr id="7" name="Line 5"/>
          <p:cNvSpPr>
            <a:spLocks noChangeShapeType="1"/>
          </p:cNvSpPr>
          <p:nvPr/>
        </p:nvSpPr>
        <p:spPr bwMode="auto">
          <a:xfrm>
            <a:off x="3124200" y="2266950"/>
            <a:ext cx="2260600" cy="67945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Tree>
    <p:extLst>
      <p:ext uri="{BB962C8B-B14F-4D97-AF65-F5344CB8AC3E}">
        <p14:creationId xmlns:p14="http://schemas.microsoft.com/office/powerpoint/2010/main" val="2266298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s-ES_tradnl" dirty="0" smtClean="0"/>
              <a:t>Detección Remota de Rayos</a:t>
            </a:r>
            <a:endParaRPr lang="es-ES_tradnl" dirty="0"/>
          </a:p>
        </p:txBody>
      </p:sp>
      <p:sp>
        <p:nvSpPr>
          <p:cNvPr id="3" name="Content Placeholder 2"/>
          <p:cNvSpPr>
            <a:spLocks noGrp="1"/>
          </p:cNvSpPr>
          <p:nvPr>
            <p:ph idx="1"/>
          </p:nvPr>
        </p:nvSpPr>
        <p:spPr>
          <a:xfrm>
            <a:off x="685800" y="990600"/>
            <a:ext cx="7772400" cy="5105400"/>
          </a:xfrm>
        </p:spPr>
        <p:txBody>
          <a:bodyPr/>
          <a:lstStyle/>
          <a:p>
            <a:r>
              <a:rPr lang="es-ES_tradnl" dirty="0" smtClean="0"/>
              <a:t>Detectores de descargas eléctricas nos proveen un capacidad continua e instantánea para  monitorear </a:t>
            </a:r>
            <a:endParaRPr lang="es-ES_tradnl" dirty="0"/>
          </a:p>
        </p:txBody>
      </p:sp>
      <p:pic>
        <p:nvPicPr>
          <p:cNvPr id="181250" name="Picture 2" descr="http://www.maceratameteo.it/en/ToA.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3480" y="3429000"/>
            <a:ext cx="53975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7141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s-ES_tradnl" altLang="en-US"/>
              <a:t>Aplicación del tipo de Descarga</a:t>
            </a:r>
          </a:p>
        </p:txBody>
      </p:sp>
      <p:sp>
        <p:nvSpPr>
          <p:cNvPr id="44035" name="Rectangle 3"/>
          <p:cNvSpPr>
            <a:spLocks noGrp="1" noChangeArrowheads="1"/>
          </p:cNvSpPr>
          <p:nvPr>
            <p:ph type="body" sz="half" idx="1"/>
          </p:nvPr>
        </p:nvSpPr>
        <p:spPr/>
        <p:txBody>
          <a:bodyPr/>
          <a:lstStyle/>
          <a:p>
            <a:pPr>
              <a:lnSpc>
                <a:spcPct val="90000"/>
              </a:lnSpc>
            </a:pPr>
            <a:r>
              <a:rPr lang="es-ES_tradnl" altLang="en-US" u="sng"/>
              <a:t>Descargas Negativas</a:t>
            </a:r>
          </a:p>
          <a:p>
            <a:pPr lvl="1">
              <a:lnSpc>
                <a:spcPct val="90000"/>
              </a:lnSpc>
            </a:pPr>
            <a:r>
              <a:rPr lang="es-ES_tradnl" altLang="en-US"/>
              <a:t>Espacial</a:t>
            </a:r>
          </a:p>
          <a:p>
            <a:pPr marL="1085850" lvl="2">
              <a:lnSpc>
                <a:spcPct val="90000"/>
              </a:lnSpc>
            </a:pPr>
            <a:r>
              <a:rPr lang="es-ES_tradnl" altLang="en-US"/>
              <a:t>Localización de la tormenta</a:t>
            </a:r>
          </a:p>
          <a:p>
            <a:pPr marL="1085850" lvl="2">
              <a:lnSpc>
                <a:spcPct val="90000"/>
              </a:lnSpc>
            </a:pPr>
            <a:r>
              <a:rPr lang="es-ES_tradnl" altLang="en-US"/>
              <a:t>Movimiento</a:t>
            </a:r>
          </a:p>
          <a:p>
            <a:pPr marL="1085850" lvl="2">
              <a:lnSpc>
                <a:spcPct val="90000"/>
              </a:lnSpc>
            </a:pPr>
            <a:r>
              <a:rPr lang="es-ES_tradnl" altLang="en-US"/>
              <a:t>Cobertura</a:t>
            </a:r>
          </a:p>
          <a:p>
            <a:pPr lvl="1">
              <a:lnSpc>
                <a:spcPct val="90000"/>
              </a:lnSpc>
            </a:pPr>
            <a:r>
              <a:rPr lang="es-ES_tradnl" altLang="en-US"/>
              <a:t>Temporal</a:t>
            </a:r>
          </a:p>
          <a:p>
            <a:pPr marL="1085850" lvl="2">
              <a:lnSpc>
                <a:spcPct val="90000"/>
              </a:lnSpc>
            </a:pPr>
            <a:r>
              <a:rPr lang="es-ES_tradnl" altLang="en-US"/>
              <a:t>Comienzo</a:t>
            </a:r>
          </a:p>
          <a:p>
            <a:pPr marL="1085850" lvl="2">
              <a:lnSpc>
                <a:spcPct val="90000"/>
              </a:lnSpc>
            </a:pPr>
            <a:r>
              <a:rPr lang="es-ES_tradnl" altLang="en-US"/>
              <a:t>Intensificación</a:t>
            </a:r>
          </a:p>
          <a:p>
            <a:pPr marL="1085850" lvl="2">
              <a:lnSpc>
                <a:spcPct val="90000"/>
              </a:lnSpc>
            </a:pPr>
            <a:r>
              <a:rPr lang="es-ES_tradnl" altLang="en-US"/>
              <a:t>Disipación</a:t>
            </a:r>
          </a:p>
          <a:p>
            <a:pPr marL="1085850" lvl="2">
              <a:lnSpc>
                <a:spcPct val="90000"/>
              </a:lnSpc>
            </a:pPr>
            <a:r>
              <a:rPr lang="es-ES_tradnl" altLang="en-US"/>
              <a:t>Re-desarrollo</a:t>
            </a:r>
          </a:p>
        </p:txBody>
      </p:sp>
      <p:sp>
        <p:nvSpPr>
          <p:cNvPr id="44036" name="Rectangle 4"/>
          <p:cNvSpPr>
            <a:spLocks noGrp="1" noChangeArrowheads="1"/>
          </p:cNvSpPr>
          <p:nvPr>
            <p:ph type="body" sz="half" idx="2"/>
          </p:nvPr>
        </p:nvSpPr>
        <p:spPr/>
        <p:txBody>
          <a:bodyPr/>
          <a:lstStyle/>
          <a:p>
            <a:r>
              <a:rPr lang="es-ES_tradnl" altLang="en-US" sz="2400" u="sng"/>
              <a:t>Descargas Positivas</a:t>
            </a:r>
          </a:p>
          <a:p>
            <a:pPr lvl="1"/>
            <a:r>
              <a:rPr lang="es-ES_tradnl" altLang="en-US" sz="2000"/>
              <a:t>Formación de la nube yunque (Ci/CS)</a:t>
            </a:r>
          </a:p>
          <a:p>
            <a:pPr lvl="1"/>
            <a:r>
              <a:rPr lang="es-ES_tradnl" altLang="en-US" sz="2000"/>
              <a:t>Que el CB se esta disipando (basado en la frecuencia de relámpagos)</a:t>
            </a:r>
          </a:p>
          <a:p>
            <a:pPr lvl="1"/>
            <a:r>
              <a:rPr lang="es-ES_tradnl" altLang="en-US" sz="2000"/>
              <a:t>Generalmente mas descargas negativas que positivas</a:t>
            </a:r>
          </a:p>
          <a:p>
            <a:pPr lvl="2"/>
            <a:r>
              <a:rPr lang="es-ES_tradnl" altLang="en-US" sz="1400"/>
              <a:t>Excepción: Tormentas Severas</a:t>
            </a:r>
          </a:p>
        </p:txBody>
      </p:sp>
    </p:spTree>
    <p:extLst>
      <p:ext uri="{BB962C8B-B14F-4D97-AF65-F5344CB8AC3E}">
        <p14:creationId xmlns:p14="http://schemas.microsoft.com/office/powerpoint/2010/main" val="41686634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s-ES_tradnl" altLang="en-US"/>
              <a:t>Detector de Descargas Eléctricas</a:t>
            </a:r>
          </a:p>
        </p:txBody>
      </p:sp>
      <p:pic>
        <p:nvPicPr>
          <p:cNvPr id="48131" name="Picture 3" descr="aldf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429" y="1785257"/>
            <a:ext cx="3175000" cy="3175000"/>
          </a:xfrm>
          <a:prstGeom prst="rect">
            <a:avLst/>
          </a:prstGeom>
          <a:noFill/>
          <a:extLst>
            <a:ext uri="{909E8E84-426E-40DD-AFC4-6F175D3DCCD1}">
              <a14:hiddenFill xmlns:a14="http://schemas.microsoft.com/office/drawing/2010/main">
                <a:solidFill>
                  <a:srgbClr val="FFFFFF"/>
                </a:solidFill>
              </a14:hiddenFill>
            </a:ext>
          </a:extLst>
        </p:spPr>
      </p:pic>
      <p:sp>
        <p:nvSpPr>
          <p:cNvPr id="48132" name="Text Box 4"/>
          <p:cNvSpPr txBox="1">
            <a:spLocks noChangeArrowheads="1"/>
          </p:cNvSpPr>
          <p:nvPr/>
        </p:nvSpPr>
        <p:spPr bwMode="auto">
          <a:xfrm>
            <a:off x="2084388" y="5375275"/>
            <a:ext cx="59293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latin typeface="Book Antiqua" pitchFamily="18" charset="0"/>
              </a:rPr>
              <a:t>National Lightning Detection Network</a:t>
            </a:r>
          </a:p>
          <a:p>
            <a:r>
              <a:rPr lang="en-US" altLang="en-US" dirty="0">
                <a:latin typeface="Book Antiqua" pitchFamily="18" charset="0"/>
              </a:rPr>
              <a:t>(</a:t>
            </a:r>
            <a:r>
              <a:rPr lang="es-ES_tradnl" altLang="en-US" dirty="0">
                <a:latin typeface="Book Antiqua" pitchFamily="18" charset="0"/>
              </a:rPr>
              <a:t>Red Nacional para la Detección de Rayos</a:t>
            </a:r>
            <a:r>
              <a:rPr lang="en-US" altLang="en-US" dirty="0">
                <a:latin typeface="Book Antiqua" pitchFamily="18" charset="0"/>
              </a:rPr>
              <a:t>)</a:t>
            </a:r>
            <a:endParaRPr lang="es-ES_tradnl" altLang="en-US" dirty="0">
              <a:latin typeface="Book Antiqua" pitchFamily="18" charset="0"/>
            </a:endParaRPr>
          </a:p>
        </p:txBody>
      </p:sp>
      <p:pic>
        <p:nvPicPr>
          <p:cNvPr id="183298" name="Picture 2" descr="http://blog.timesunion.com/weather/files/2012/07/Screen-shot-2012-07-24-at-3.44.28-P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8410" y="1649525"/>
            <a:ext cx="4134292" cy="3446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5504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s-ES_tradnl" altLang="en-US"/>
              <a:t>Detección Desde el Espacio</a:t>
            </a:r>
          </a:p>
        </p:txBody>
      </p:sp>
      <p:pic>
        <p:nvPicPr>
          <p:cNvPr id="563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3" y="2198688"/>
            <a:ext cx="351155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6324" name="Object 4"/>
          <p:cNvGraphicFramePr>
            <a:graphicFrameLocks noChangeAspect="1"/>
          </p:cNvGraphicFramePr>
          <p:nvPr/>
        </p:nvGraphicFramePr>
        <p:xfrm>
          <a:off x="4989513" y="2097088"/>
          <a:ext cx="3238500" cy="3429000"/>
        </p:xfrm>
        <a:graphic>
          <a:graphicData uri="http://schemas.openxmlformats.org/presentationml/2006/ole">
            <mc:AlternateContent xmlns:mc="http://schemas.openxmlformats.org/markup-compatibility/2006">
              <mc:Choice xmlns:v="urn:schemas-microsoft-com:vml" Requires="v">
                <p:oleObj spid="_x0000_s189482" name="Bitmap Image" r:id="rId5" imgW="3238952" imgH="3428571" progId="Paint.Picture">
                  <p:embed/>
                </p:oleObj>
              </mc:Choice>
              <mc:Fallback>
                <p:oleObj name="Bitmap Image" r:id="rId5" imgW="3238952" imgH="3428571"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9513" y="2097088"/>
                        <a:ext cx="32385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 Box 4"/>
          <p:cNvSpPr txBox="1">
            <a:spLocks noChangeArrowheads="1"/>
          </p:cNvSpPr>
          <p:nvPr/>
        </p:nvSpPr>
        <p:spPr bwMode="auto">
          <a:xfrm>
            <a:off x="76200" y="5807075"/>
            <a:ext cx="8915400" cy="830997"/>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_tradnl" altLang="en-US" dirty="0" smtClean="0">
                <a:latin typeface="Book Antiqua" pitchFamily="18" charset="0"/>
              </a:rPr>
              <a:t>Note que con la próxima generación de satélite, con el GOES R, se va a tener esta capacidad de monitoreo en las Américas</a:t>
            </a:r>
            <a:endParaRPr lang="es-ES_tradnl" altLang="en-US" dirty="0">
              <a:latin typeface="Book Antiqua" pitchFamily="18" charset="0"/>
            </a:endParaRPr>
          </a:p>
        </p:txBody>
      </p:sp>
    </p:spTree>
    <p:extLst>
      <p:ext uri="{BB962C8B-B14F-4D97-AF65-F5344CB8AC3E}">
        <p14:creationId xmlns:p14="http://schemas.microsoft.com/office/powerpoint/2010/main" val="5607447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Radares Meteorológicos: </a:t>
            </a:r>
            <a:r>
              <a:rPr lang="es-ES_tradnl" dirty="0" err="1" smtClean="0"/>
              <a:t>Doppler</a:t>
            </a:r>
            <a:endParaRPr lang="es-ES_tradnl" dirty="0"/>
          </a:p>
        </p:txBody>
      </p:sp>
      <p:sp>
        <p:nvSpPr>
          <p:cNvPr id="3" name="Content Placeholder 2"/>
          <p:cNvSpPr>
            <a:spLocks noGrp="1"/>
          </p:cNvSpPr>
          <p:nvPr>
            <p:ph idx="1"/>
          </p:nvPr>
        </p:nvSpPr>
        <p:spPr/>
        <p:txBody>
          <a:bodyPr/>
          <a:lstStyle/>
          <a:p>
            <a:r>
              <a:rPr lang="es-ES_tradnl" dirty="0" smtClean="0"/>
              <a:t>El Radar nos permite monitorear las condiciones atmosféricas en tiempo real</a:t>
            </a:r>
          </a:p>
          <a:p>
            <a:pPr lvl="1"/>
            <a:r>
              <a:rPr lang="es-ES_tradnl" dirty="0" smtClean="0"/>
              <a:t>Detección automática de:</a:t>
            </a:r>
          </a:p>
          <a:p>
            <a:pPr lvl="2"/>
            <a:r>
              <a:rPr lang="es-ES_tradnl" dirty="0" smtClean="0"/>
              <a:t>Granizo</a:t>
            </a:r>
          </a:p>
          <a:p>
            <a:pPr lvl="2"/>
            <a:r>
              <a:rPr lang="es-ES_tradnl" dirty="0" err="1" smtClean="0"/>
              <a:t>Mesociclones</a:t>
            </a:r>
            <a:endParaRPr lang="es-ES_tradnl" dirty="0" smtClean="0"/>
          </a:p>
          <a:p>
            <a:pPr lvl="2"/>
            <a:r>
              <a:rPr lang="es-ES_tradnl" dirty="0" smtClean="0"/>
              <a:t>Tornados</a:t>
            </a:r>
            <a:endParaRPr lang="es-ES_tradnl" dirty="0"/>
          </a:p>
        </p:txBody>
      </p:sp>
    </p:spTree>
    <p:extLst>
      <p:ext uri="{BB962C8B-B14F-4D97-AF65-F5344CB8AC3E}">
        <p14:creationId xmlns:p14="http://schemas.microsoft.com/office/powerpoint/2010/main" val="26484087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029" y="14514"/>
            <a:ext cx="7772400" cy="1143000"/>
          </a:xfrm>
        </p:spPr>
        <p:txBody>
          <a:bodyPr/>
          <a:lstStyle/>
          <a:p>
            <a:r>
              <a:rPr lang="es-ES_tradnl" dirty="0" smtClean="0"/>
              <a:t>Detección Remota: Radar</a:t>
            </a:r>
            <a:endParaRPr lang="es-ES_tradnl" dirty="0"/>
          </a:p>
        </p:txBody>
      </p:sp>
      <p:pic>
        <p:nvPicPr>
          <p:cNvPr id="190466" name="Picture 2" descr="http://upload.wikimedia.org/wikipedia/commons/thumb/7/7c/BWER_on_radar_data.PNG/220px-BWER_on_radar_dat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1675" y="4078514"/>
            <a:ext cx="20955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90470" name="Picture 6" descr="http://download.comet.ucar.edu/msanchez/W_modulos/radar/severe_signatures/media/graphics/bwer_conceptu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19" y="1295400"/>
            <a:ext cx="4143581" cy="4557939"/>
          </a:xfrm>
          <a:prstGeom prst="rect">
            <a:avLst/>
          </a:prstGeom>
          <a:noFill/>
          <a:extLst>
            <a:ext uri="{909E8E84-426E-40DD-AFC4-6F175D3DCCD1}">
              <a14:hiddenFill xmlns:a14="http://schemas.microsoft.com/office/drawing/2010/main">
                <a:solidFill>
                  <a:srgbClr val="FFFFFF"/>
                </a:solidFill>
              </a14:hiddenFill>
            </a:ext>
          </a:extLst>
        </p:spPr>
      </p:pic>
      <p:pic>
        <p:nvPicPr>
          <p:cNvPr id="19047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295400"/>
            <a:ext cx="3600450" cy="256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2266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https://images.duckduckgo.com/iu/?u=http%3A%2F%2Ftse2.mm.bing.net%2Fth%3Fid%3DOIP.M07a1c65287bc374c209e0cecba190387o0%26pid%3D15.1&amp;f=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133600"/>
            <a:ext cx="2857500" cy="25050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95400" y="685800"/>
            <a:ext cx="6629400" cy="830997"/>
          </a:xfrm>
          <a:prstGeom prst="rect">
            <a:avLst/>
          </a:prstGeom>
          <a:noFill/>
          <a:ln>
            <a:solidFill>
              <a:schemeClr val="tx1"/>
            </a:solidFill>
          </a:ln>
        </p:spPr>
        <p:txBody>
          <a:bodyPr wrap="square" rtlCol="0">
            <a:spAutoFit/>
          </a:bodyPr>
          <a:lstStyle/>
          <a:p>
            <a:r>
              <a:rPr lang="es-ES_tradnl" dirty="0" smtClean="0"/>
              <a:t>Mezcle por unas 3:00 a 3:30 </a:t>
            </a:r>
            <a:r>
              <a:rPr lang="es-ES_tradnl" dirty="0" err="1" smtClean="0"/>
              <a:t>hrs</a:t>
            </a:r>
            <a:r>
              <a:rPr lang="es-ES_tradnl" dirty="0" smtClean="0"/>
              <a:t> todos los componentes en una licuadora a alta velocidad.</a:t>
            </a:r>
            <a:endParaRPr lang="es-ES_tradnl" dirty="0"/>
          </a:p>
        </p:txBody>
      </p:sp>
      <p:sp>
        <p:nvSpPr>
          <p:cNvPr id="4" name="TextBox 3"/>
          <p:cNvSpPr txBox="1"/>
          <p:nvPr/>
        </p:nvSpPr>
        <p:spPr>
          <a:xfrm>
            <a:off x="1447800" y="5112603"/>
            <a:ext cx="6629400" cy="830997"/>
          </a:xfrm>
          <a:prstGeom prst="rect">
            <a:avLst/>
          </a:prstGeom>
          <a:noFill/>
          <a:ln>
            <a:solidFill>
              <a:schemeClr val="tx1"/>
            </a:solidFill>
          </a:ln>
        </p:spPr>
        <p:txBody>
          <a:bodyPr wrap="square" rtlCol="0">
            <a:spAutoFit/>
          </a:bodyPr>
          <a:lstStyle/>
          <a:p>
            <a:r>
              <a:rPr lang="es-ES_tradnl" dirty="0" smtClean="0"/>
              <a:t>Nota: Sumamente peligroso, se recomienda que los menores operen bajo la supervisión de un adulto</a:t>
            </a:r>
            <a:endParaRPr lang="es-ES_tradnl" dirty="0"/>
          </a:p>
        </p:txBody>
      </p:sp>
    </p:spTree>
    <p:extLst>
      <p:ext uri="{BB962C8B-B14F-4D97-AF65-F5344CB8AC3E}">
        <p14:creationId xmlns:p14="http://schemas.microsoft.com/office/powerpoint/2010/main" val="25757980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s-ES_tradnl" altLang="en-US" smtClean="0"/>
              <a:t>Lista de Control</a:t>
            </a:r>
          </a:p>
        </p:txBody>
      </p:sp>
      <p:sp>
        <p:nvSpPr>
          <p:cNvPr id="21507" name="Rectangle 3"/>
          <p:cNvSpPr>
            <a:spLocks noGrp="1" noChangeArrowheads="1"/>
          </p:cNvSpPr>
          <p:nvPr>
            <p:ph idx="1"/>
          </p:nvPr>
        </p:nvSpPr>
        <p:spPr/>
        <p:txBody>
          <a:bodyPr/>
          <a:lstStyle/>
          <a:p>
            <a:pPr eaLnBrk="1" hangingPunct="1"/>
            <a:r>
              <a:rPr lang="es-ES_tradnl" altLang="en-US" smtClean="0"/>
              <a:t>Evaluación de diferentes sistemas, como seria una Tormentas en Sudamérica. </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s-ES_tradnl" altLang="en-US" sz="4000" dirty="0" smtClean="0">
                <a:cs typeface="Times New Roman" pitchFamily="18" charset="0"/>
              </a:rPr>
              <a:t>¿</a:t>
            </a:r>
            <a:r>
              <a:rPr lang="es-ES_tradnl" altLang="en-US" sz="4000" dirty="0" smtClean="0"/>
              <a:t>Problemas con la Aplicación del Método?</a:t>
            </a:r>
          </a:p>
        </p:txBody>
      </p:sp>
      <p:sp>
        <p:nvSpPr>
          <p:cNvPr id="22531" name="Rectangle 3"/>
          <p:cNvSpPr>
            <a:spLocks noGrp="1" noChangeArrowheads="1"/>
          </p:cNvSpPr>
          <p:nvPr>
            <p:ph idx="1"/>
          </p:nvPr>
        </p:nvSpPr>
        <p:spPr/>
        <p:txBody>
          <a:bodyPr/>
          <a:lstStyle/>
          <a:p>
            <a:pPr eaLnBrk="1" hangingPunct="1"/>
            <a:r>
              <a:rPr lang="es-ES_tradnl" altLang="en-US" smtClean="0"/>
              <a:t>Es un método tipo recetario para la evaluación de la dinámica de la atmósfera</a:t>
            </a:r>
          </a:p>
          <a:p>
            <a:pPr eaLnBrk="1" hangingPunct="1"/>
            <a:r>
              <a:rPr lang="es-ES_tradnl" altLang="en-US" smtClean="0"/>
              <a:t>Puede que sea demasiado simplista.</a:t>
            </a:r>
          </a:p>
          <a:p>
            <a:pPr eaLnBrk="1" hangingPunct="1"/>
            <a:r>
              <a:rPr lang="es-ES_tradnl" altLang="en-US" smtClean="0"/>
              <a:t>Pero al menos establece una metodología y una disciplina conveniente de seguir en el trabajo de los meteorólogos.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ctrTitle"/>
          </p:nvPr>
        </p:nvSpPr>
        <p:spPr/>
        <p:txBody>
          <a:bodyPr/>
          <a:lstStyle/>
          <a:p>
            <a:pPr eaLnBrk="1" hangingPunct="1"/>
            <a:r>
              <a:rPr lang="es-ES_tradnl" altLang="en-US" smtClean="0"/>
              <a:t>Ejemplo</a:t>
            </a:r>
          </a:p>
        </p:txBody>
      </p:sp>
      <p:sp>
        <p:nvSpPr>
          <p:cNvPr id="23555" name="Rectangle 5"/>
          <p:cNvSpPr>
            <a:spLocks noGrp="1" noChangeArrowheads="1"/>
          </p:cNvSpPr>
          <p:nvPr>
            <p:ph type="subTitle" idx="1"/>
          </p:nvPr>
        </p:nvSpPr>
        <p:spPr/>
        <p:txBody>
          <a:bodyPr/>
          <a:lstStyle/>
          <a:p>
            <a:pPr eaLnBrk="1" hangingPunct="1"/>
            <a:endParaRPr lang="es-ES_tradnl" altLang="en-US" dirty="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s-ES_tradnl" dirty="0" smtClean="0"/>
              <a:t>Evalué la Divergencia en Niveles Superiores</a:t>
            </a:r>
            <a:endParaRPr lang="es-ES_tradnl" dirty="0"/>
          </a:p>
        </p:txBody>
      </p:sp>
      <p:sp>
        <p:nvSpPr>
          <p:cNvPr id="5" name="Subtitle 4"/>
          <p:cNvSpPr>
            <a:spLocks noGrp="1"/>
          </p:cNvSpPr>
          <p:nvPr>
            <p:ph type="subTitle" idx="1"/>
          </p:nvPr>
        </p:nvSpPr>
        <p:spPr/>
        <p:txBody>
          <a:bodyPr/>
          <a:lstStyle/>
          <a:p>
            <a:endParaRPr lang="es-ES_tradnl"/>
          </a:p>
        </p:txBody>
      </p:sp>
    </p:spTree>
    <p:extLst>
      <p:ext uri="{BB962C8B-B14F-4D97-AF65-F5344CB8AC3E}">
        <p14:creationId xmlns:p14="http://schemas.microsoft.com/office/powerpoint/2010/main" val="4786604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a:xfrm>
            <a:off x="685800" y="0"/>
            <a:ext cx="7772400" cy="685800"/>
          </a:xfrm>
        </p:spPr>
        <p:txBody>
          <a:bodyPr/>
          <a:lstStyle/>
          <a:p>
            <a:pPr eaLnBrk="1" hangingPunct="1"/>
            <a:r>
              <a:rPr lang="es-ES_tradnl" altLang="en-US" sz="4000" smtClean="0"/>
              <a:t>Corriente en Chorro</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5856"/>
            <a:ext cx="9144000" cy="4586288"/>
          </a:xfrm>
          <a:prstGeom prst="rect">
            <a:avLst/>
          </a:prstGeom>
        </p:spPr>
      </p:pic>
      <p:sp>
        <p:nvSpPr>
          <p:cNvPr id="3" name="Freeform 2"/>
          <p:cNvSpPr/>
          <p:nvPr/>
        </p:nvSpPr>
        <p:spPr>
          <a:xfrm>
            <a:off x="72571" y="3077029"/>
            <a:ext cx="4499429" cy="494881"/>
          </a:xfrm>
          <a:custGeom>
            <a:avLst/>
            <a:gdLst>
              <a:gd name="connsiteX0" fmla="*/ 0 w 4499429"/>
              <a:gd name="connsiteY0" fmla="*/ 0 h 494881"/>
              <a:gd name="connsiteX1" fmla="*/ 667658 w 4499429"/>
              <a:gd name="connsiteY1" fmla="*/ 174171 h 494881"/>
              <a:gd name="connsiteX2" fmla="*/ 1291772 w 4499429"/>
              <a:gd name="connsiteY2" fmla="*/ 14514 h 494881"/>
              <a:gd name="connsiteX3" fmla="*/ 2351315 w 4499429"/>
              <a:gd name="connsiteY3" fmla="*/ 116114 h 494881"/>
              <a:gd name="connsiteX4" fmla="*/ 2757715 w 4499429"/>
              <a:gd name="connsiteY4" fmla="*/ 203200 h 494881"/>
              <a:gd name="connsiteX5" fmla="*/ 3309258 w 4499429"/>
              <a:gd name="connsiteY5" fmla="*/ 290285 h 494881"/>
              <a:gd name="connsiteX6" fmla="*/ 3889829 w 4499429"/>
              <a:gd name="connsiteY6" fmla="*/ 435428 h 494881"/>
              <a:gd name="connsiteX7" fmla="*/ 4165600 w 4499429"/>
              <a:gd name="connsiteY7" fmla="*/ 478971 h 494881"/>
              <a:gd name="connsiteX8" fmla="*/ 4354286 w 4499429"/>
              <a:gd name="connsiteY8" fmla="*/ 493485 h 494881"/>
              <a:gd name="connsiteX9" fmla="*/ 4499429 w 4499429"/>
              <a:gd name="connsiteY9" fmla="*/ 493485 h 49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9429" h="494881">
                <a:moveTo>
                  <a:pt x="0" y="0"/>
                </a:moveTo>
                <a:cubicBezTo>
                  <a:pt x="226181" y="85876"/>
                  <a:pt x="452363" y="171752"/>
                  <a:pt x="667658" y="174171"/>
                </a:cubicBezTo>
                <a:cubicBezTo>
                  <a:pt x="882953" y="176590"/>
                  <a:pt x="1011163" y="24190"/>
                  <a:pt x="1291772" y="14514"/>
                </a:cubicBezTo>
                <a:cubicBezTo>
                  <a:pt x="1572381" y="4838"/>
                  <a:pt x="2106991" y="84666"/>
                  <a:pt x="2351315" y="116114"/>
                </a:cubicBezTo>
                <a:cubicBezTo>
                  <a:pt x="2595639" y="147562"/>
                  <a:pt x="2598058" y="174172"/>
                  <a:pt x="2757715" y="203200"/>
                </a:cubicBezTo>
                <a:cubicBezTo>
                  <a:pt x="2917372" y="232228"/>
                  <a:pt x="3120572" y="251580"/>
                  <a:pt x="3309258" y="290285"/>
                </a:cubicBezTo>
                <a:cubicBezTo>
                  <a:pt x="3497944" y="328990"/>
                  <a:pt x="3747105" y="403980"/>
                  <a:pt x="3889829" y="435428"/>
                </a:cubicBezTo>
                <a:cubicBezTo>
                  <a:pt x="4032553" y="466876"/>
                  <a:pt x="4088191" y="469295"/>
                  <a:pt x="4165600" y="478971"/>
                </a:cubicBezTo>
                <a:cubicBezTo>
                  <a:pt x="4243010" y="488647"/>
                  <a:pt x="4298648" y="491066"/>
                  <a:pt x="4354286" y="493485"/>
                </a:cubicBezTo>
                <a:cubicBezTo>
                  <a:pt x="4409924" y="495904"/>
                  <a:pt x="4454676" y="494694"/>
                  <a:pt x="4499429" y="493485"/>
                </a:cubicBezTo>
              </a:path>
            </a:pathLst>
          </a:custGeom>
          <a:noFill/>
          <a:ln>
            <a:solidFill>
              <a:srgbClr val="FF0000"/>
            </a:solidFill>
            <a:headEnd type="ova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Freeform 3"/>
          <p:cNvSpPr/>
          <p:nvPr/>
        </p:nvSpPr>
        <p:spPr>
          <a:xfrm>
            <a:off x="3135086" y="3242600"/>
            <a:ext cx="5936343" cy="1268782"/>
          </a:xfrm>
          <a:custGeom>
            <a:avLst/>
            <a:gdLst>
              <a:gd name="connsiteX0" fmla="*/ 0 w 5936343"/>
              <a:gd name="connsiteY0" fmla="*/ 647229 h 1268782"/>
              <a:gd name="connsiteX1" fmla="*/ 580571 w 5936343"/>
              <a:gd name="connsiteY1" fmla="*/ 632714 h 1268782"/>
              <a:gd name="connsiteX2" fmla="*/ 1001485 w 5936343"/>
              <a:gd name="connsiteY2" fmla="*/ 806886 h 1268782"/>
              <a:gd name="connsiteX3" fmla="*/ 1465943 w 5936343"/>
              <a:gd name="connsiteY3" fmla="*/ 995571 h 1268782"/>
              <a:gd name="connsiteX4" fmla="*/ 2032000 w 5936343"/>
              <a:gd name="connsiteY4" fmla="*/ 1111686 h 1268782"/>
              <a:gd name="connsiteX5" fmla="*/ 2409371 w 5936343"/>
              <a:gd name="connsiteY5" fmla="*/ 1213286 h 1268782"/>
              <a:gd name="connsiteX6" fmla="*/ 2989943 w 5936343"/>
              <a:gd name="connsiteY6" fmla="*/ 1256829 h 1268782"/>
              <a:gd name="connsiteX7" fmla="*/ 3672114 w 5936343"/>
              <a:gd name="connsiteY7" fmla="*/ 995571 h 1268782"/>
              <a:gd name="connsiteX8" fmla="*/ 4383314 w 5936343"/>
              <a:gd name="connsiteY8" fmla="*/ 473057 h 1268782"/>
              <a:gd name="connsiteX9" fmla="*/ 5138057 w 5936343"/>
              <a:gd name="connsiteY9" fmla="*/ 124714 h 1268782"/>
              <a:gd name="connsiteX10" fmla="*/ 5718628 w 5936343"/>
              <a:gd name="connsiteY10" fmla="*/ 8600 h 1268782"/>
              <a:gd name="connsiteX11" fmla="*/ 5892800 w 5936343"/>
              <a:gd name="connsiteY11" fmla="*/ 8600 h 1268782"/>
              <a:gd name="connsiteX12" fmla="*/ 5936343 w 5936343"/>
              <a:gd name="connsiteY12" fmla="*/ 8600 h 126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6343" h="1268782">
                <a:moveTo>
                  <a:pt x="0" y="647229"/>
                </a:moveTo>
                <a:cubicBezTo>
                  <a:pt x="206828" y="626666"/>
                  <a:pt x="413657" y="606104"/>
                  <a:pt x="580571" y="632714"/>
                </a:cubicBezTo>
                <a:cubicBezTo>
                  <a:pt x="747485" y="659324"/>
                  <a:pt x="1001485" y="806886"/>
                  <a:pt x="1001485" y="806886"/>
                </a:cubicBezTo>
                <a:cubicBezTo>
                  <a:pt x="1149047" y="867362"/>
                  <a:pt x="1294191" y="944771"/>
                  <a:pt x="1465943" y="995571"/>
                </a:cubicBezTo>
                <a:cubicBezTo>
                  <a:pt x="1637695" y="1046371"/>
                  <a:pt x="1874762" y="1075400"/>
                  <a:pt x="2032000" y="1111686"/>
                </a:cubicBezTo>
                <a:cubicBezTo>
                  <a:pt x="2189238" y="1147972"/>
                  <a:pt x="2249714" y="1189096"/>
                  <a:pt x="2409371" y="1213286"/>
                </a:cubicBezTo>
                <a:cubicBezTo>
                  <a:pt x="2569028" y="1237477"/>
                  <a:pt x="2779486" y="1293115"/>
                  <a:pt x="2989943" y="1256829"/>
                </a:cubicBezTo>
                <a:cubicBezTo>
                  <a:pt x="3200400" y="1220543"/>
                  <a:pt x="3439886" y="1126200"/>
                  <a:pt x="3672114" y="995571"/>
                </a:cubicBezTo>
                <a:cubicBezTo>
                  <a:pt x="3904343" y="864942"/>
                  <a:pt x="4138990" y="618200"/>
                  <a:pt x="4383314" y="473057"/>
                </a:cubicBezTo>
                <a:cubicBezTo>
                  <a:pt x="4627638" y="327914"/>
                  <a:pt x="4915505" y="202123"/>
                  <a:pt x="5138057" y="124714"/>
                </a:cubicBezTo>
                <a:cubicBezTo>
                  <a:pt x="5360609" y="47305"/>
                  <a:pt x="5592838" y="27952"/>
                  <a:pt x="5718628" y="8600"/>
                </a:cubicBezTo>
                <a:cubicBezTo>
                  <a:pt x="5844419" y="-10752"/>
                  <a:pt x="5892800" y="8600"/>
                  <a:pt x="5892800" y="8600"/>
                </a:cubicBezTo>
                <a:lnTo>
                  <a:pt x="5936343" y="8600"/>
                </a:lnTo>
              </a:path>
            </a:pathLst>
          </a:custGeom>
          <a:noFill/>
          <a:ln>
            <a:solidFill>
              <a:srgbClr val="FF0000"/>
            </a:solidFill>
            <a:headEnd type="ova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TextBox 4"/>
          <p:cNvSpPr txBox="1"/>
          <p:nvPr/>
        </p:nvSpPr>
        <p:spPr>
          <a:xfrm>
            <a:off x="1219200" y="5943600"/>
            <a:ext cx="6629400" cy="461665"/>
          </a:xfrm>
          <a:prstGeom prst="rect">
            <a:avLst/>
          </a:prstGeom>
          <a:noFill/>
        </p:spPr>
        <p:txBody>
          <a:bodyPr wrap="square" rtlCol="0">
            <a:spAutoFit/>
          </a:bodyPr>
          <a:lstStyle/>
          <a:p>
            <a:r>
              <a:rPr lang="es-ES_tradnl" altLang="en-US" dirty="0" smtClean="0">
                <a:cs typeface="Times New Roman" pitchFamily="18" charset="0"/>
              </a:rPr>
              <a:t>¿Dónde esperamos divergencia en el Continente?</a:t>
            </a:r>
            <a:endParaRPr lang="es-ES_tradnl"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628650"/>
            <a:ext cx="8639175" cy="615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2" name="Rectangle 4"/>
          <p:cNvSpPr>
            <a:spLocks noGrp="1" noChangeArrowheads="1"/>
          </p:cNvSpPr>
          <p:nvPr>
            <p:ph type="title"/>
          </p:nvPr>
        </p:nvSpPr>
        <p:spPr>
          <a:xfrm>
            <a:off x="685800" y="-228600"/>
            <a:ext cx="7772400" cy="952500"/>
          </a:xfrm>
        </p:spPr>
        <p:txBody>
          <a:bodyPr/>
          <a:lstStyle/>
          <a:p>
            <a:pPr eaLnBrk="1" hangingPunct="1"/>
            <a:r>
              <a:rPr lang="es-ES_tradnl" altLang="en-US" sz="4000" smtClean="0"/>
              <a:t>250 hPa Vientos y Líneas de Flujo</a:t>
            </a:r>
          </a:p>
        </p:txBody>
      </p:sp>
      <p:sp>
        <p:nvSpPr>
          <p:cNvPr id="2" name="TextBox 1"/>
          <p:cNvSpPr txBox="1">
            <a:spLocks noChangeArrowheads="1"/>
          </p:cNvSpPr>
          <p:nvPr/>
        </p:nvSpPr>
        <p:spPr bwMode="auto">
          <a:xfrm>
            <a:off x="4838700" y="2195286"/>
            <a:ext cx="1447800" cy="830263"/>
          </a:xfrm>
          <a:prstGeom prst="rect">
            <a:avLst/>
          </a:prstGeom>
          <a:solidFill>
            <a:schemeClr val="bg2">
              <a:alpha val="47842"/>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dirty="0"/>
              <a:t>Flujo Difluente</a:t>
            </a:r>
          </a:p>
        </p:txBody>
      </p:sp>
      <p:sp>
        <p:nvSpPr>
          <p:cNvPr id="5" name="TextBox 4"/>
          <p:cNvSpPr txBox="1">
            <a:spLocks noChangeArrowheads="1"/>
          </p:cNvSpPr>
          <p:nvPr/>
        </p:nvSpPr>
        <p:spPr bwMode="auto">
          <a:xfrm>
            <a:off x="457200" y="2209800"/>
            <a:ext cx="1981200" cy="830263"/>
          </a:xfrm>
          <a:prstGeom prst="rect">
            <a:avLst/>
          </a:prstGeom>
          <a:solidFill>
            <a:schemeClr val="bg2">
              <a:alpha val="5098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a:t>Flujo Perpendicular</a:t>
            </a:r>
          </a:p>
        </p:txBody>
      </p:sp>
      <p:cxnSp>
        <p:nvCxnSpPr>
          <p:cNvPr id="4" name="Straight Arrow Connector 3"/>
          <p:cNvCxnSpPr>
            <a:stCxn id="5" idx="2"/>
          </p:cNvCxnSpPr>
          <p:nvPr/>
        </p:nvCxnSpPr>
        <p:spPr>
          <a:xfrm>
            <a:off x="1447800" y="3040063"/>
            <a:ext cx="1295400" cy="1044496"/>
          </a:xfrm>
          <a:prstGeom prst="straightConnector1">
            <a:avLst/>
          </a:prstGeom>
          <a:ln w="50800" cmpd="dbl">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029200" y="3040063"/>
            <a:ext cx="533400" cy="1417637"/>
          </a:xfrm>
          <a:prstGeom prst="straightConnector1">
            <a:avLst/>
          </a:prstGeom>
          <a:ln w="50800" cmpd="dbl">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3323771" y="3788229"/>
            <a:ext cx="2830286" cy="296330"/>
          </a:xfrm>
          <a:custGeom>
            <a:avLst/>
            <a:gdLst>
              <a:gd name="connsiteX0" fmla="*/ 0 w 2830286"/>
              <a:gd name="connsiteY0" fmla="*/ 0 h 296330"/>
              <a:gd name="connsiteX1" fmla="*/ 711200 w 2830286"/>
              <a:gd name="connsiteY1" fmla="*/ 217714 h 296330"/>
              <a:gd name="connsiteX2" fmla="*/ 1248229 w 2830286"/>
              <a:gd name="connsiteY2" fmla="*/ 290285 h 296330"/>
              <a:gd name="connsiteX3" fmla="*/ 1828800 w 2830286"/>
              <a:gd name="connsiteY3" fmla="*/ 275771 h 296330"/>
              <a:gd name="connsiteX4" fmla="*/ 2496458 w 2830286"/>
              <a:gd name="connsiteY4" fmla="*/ 145142 h 296330"/>
              <a:gd name="connsiteX5" fmla="*/ 2830286 w 2830286"/>
              <a:gd name="connsiteY5" fmla="*/ 72571 h 29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0286" h="296330">
                <a:moveTo>
                  <a:pt x="0" y="0"/>
                </a:moveTo>
                <a:cubicBezTo>
                  <a:pt x="251581" y="84666"/>
                  <a:pt x="503162" y="169333"/>
                  <a:pt x="711200" y="217714"/>
                </a:cubicBezTo>
                <a:cubicBezTo>
                  <a:pt x="919238" y="266095"/>
                  <a:pt x="1061962" y="280609"/>
                  <a:pt x="1248229" y="290285"/>
                </a:cubicBezTo>
                <a:cubicBezTo>
                  <a:pt x="1434496" y="299961"/>
                  <a:pt x="1620762" y="299962"/>
                  <a:pt x="1828800" y="275771"/>
                </a:cubicBezTo>
                <a:cubicBezTo>
                  <a:pt x="2036838" y="251581"/>
                  <a:pt x="2329544" y="179009"/>
                  <a:pt x="2496458" y="145142"/>
                </a:cubicBezTo>
                <a:cubicBezTo>
                  <a:pt x="2663372" y="111275"/>
                  <a:pt x="2746829" y="91923"/>
                  <a:pt x="2830286" y="72571"/>
                </a:cubicBezTo>
              </a:path>
            </a:pathLst>
          </a:custGeom>
          <a:noFill/>
          <a:ln>
            <a:solidFill>
              <a:schemeClr val="bg1"/>
            </a:solidFill>
            <a:headEnd type="ova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Freeform 9"/>
          <p:cNvSpPr/>
          <p:nvPr/>
        </p:nvSpPr>
        <p:spPr>
          <a:xfrm>
            <a:off x="3309257" y="3976914"/>
            <a:ext cx="2670629" cy="1292159"/>
          </a:xfrm>
          <a:custGeom>
            <a:avLst/>
            <a:gdLst>
              <a:gd name="connsiteX0" fmla="*/ 0 w 2670629"/>
              <a:gd name="connsiteY0" fmla="*/ 0 h 1292159"/>
              <a:gd name="connsiteX1" fmla="*/ 696686 w 2670629"/>
              <a:gd name="connsiteY1" fmla="*/ 304800 h 1292159"/>
              <a:gd name="connsiteX2" fmla="*/ 1030514 w 2670629"/>
              <a:gd name="connsiteY2" fmla="*/ 478972 h 1292159"/>
              <a:gd name="connsiteX3" fmla="*/ 1393372 w 2670629"/>
              <a:gd name="connsiteY3" fmla="*/ 696686 h 1292159"/>
              <a:gd name="connsiteX4" fmla="*/ 1814286 w 2670629"/>
              <a:gd name="connsiteY4" fmla="*/ 1016000 h 1292159"/>
              <a:gd name="connsiteX5" fmla="*/ 2409372 w 2670629"/>
              <a:gd name="connsiteY5" fmla="*/ 1248229 h 1292159"/>
              <a:gd name="connsiteX6" fmla="*/ 2670629 w 2670629"/>
              <a:gd name="connsiteY6" fmla="*/ 1291772 h 129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629" h="1292159">
                <a:moveTo>
                  <a:pt x="0" y="0"/>
                </a:moveTo>
                <a:lnTo>
                  <a:pt x="696686" y="304800"/>
                </a:lnTo>
                <a:cubicBezTo>
                  <a:pt x="868438" y="384629"/>
                  <a:pt x="914400" y="413658"/>
                  <a:pt x="1030514" y="478972"/>
                </a:cubicBezTo>
                <a:cubicBezTo>
                  <a:pt x="1146628" y="544286"/>
                  <a:pt x="1262743" y="607181"/>
                  <a:pt x="1393372" y="696686"/>
                </a:cubicBezTo>
                <a:cubicBezTo>
                  <a:pt x="1524001" y="786191"/>
                  <a:pt x="1644953" y="924076"/>
                  <a:pt x="1814286" y="1016000"/>
                </a:cubicBezTo>
                <a:cubicBezTo>
                  <a:pt x="1983619" y="1107924"/>
                  <a:pt x="2266648" y="1202267"/>
                  <a:pt x="2409372" y="1248229"/>
                </a:cubicBezTo>
                <a:cubicBezTo>
                  <a:pt x="2552096" y="1294191"/>
                  <a:pt x="2611362" y="1292981"/>
                  <a:pt x="2670629" y="1291772"/>
                </a:cubicBezTo>
              </a:path>
            </a:pathLst>
          </a:custGeom>
          <a:noFill/>
          <a:ln>
            <a:solidFill>
              <a:schemeClr val="bg1"/>
            </a:solidFill>
            <a:headEnd type="ova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12" name="Straight Arrow Connector 11"/>
          <p:cNvCxnSpPr/>
          <p:nvPr/>
        </p:nvCxnSpPr>
        <p:spPr>
          <a:xfrm>
            <a:off x="3323771" y="3936394"/>
            <a:ext cx="2543629" cy="730856"/>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600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600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152400"/>
            <a:ext cx="9144000" cy="1066800"/>
          </a:xfrm>
        </p:spPr>
        <p:txBody>
          <a:bodyPr/>
          <a:lstStyle/>
          <a:p>
            <a:pPr eaLnBrk="1" hangingPunct="1"/>
            <a:r>
              <a:rPr lang="es-ES_tradnl" altLang="en-US" smtClean="0"/>
              <a:t>Modelo Conceptual de Corriente en Chorro en el Hemisferio Sur</a:t>
            </a:r>
          </a:p>
        </p:txBody>
      </p:sp>
      <p:graphicFrame>
        <p:nvGraphicFramePr>
          <p:cNvPr id="6147" name="Object 4"/>
          <p:cNvGraphicFramePr>
            <a:graphicFrameLocks noChangeAspect="1"/>
          </p:cNvGraphicFramePr>
          <p:nvPr/>
        </p:nvGraphicFramePr>
        <p:xfrm>
          <a:off x="990600" y="1524000"/>
          <a:ext cx="7086600" cy="4241800"/>
        </p:xfrm>
        <a:graphic>
          <a:graphicData uri="http://schemas.openxmlformats.org/presentationml/2006/ole">
            <mc:AlternateContent xmlns:mc="http://schemas.openxmlformats.org/markup-compatibility/2006">
              <mc:Choice xmlns:v="urn:schemas-microsoft-com:vml" Requires="v">
                <p:oleObj spid="_x0000_s163917" name="Bitmap Image" r:id="rId4" imgW="5076190" imgH="3038095" progId="Paint.Picture">
                  <p:embed/>
                </p:oleObj>
              </mc:Choice>
              <mc:Fallback>
                <p:oleObj name="Bitmap Image" r:id="rId4" imgW="5076190" imgH="3038095"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524000"/>
                        <a:ext cx="7086600" cy="424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8" name="Text Box 5"/>
          <p:cNvSpPr txBox="1">
            <a:spLocks noChangeArrowheads="1"/>
          </p:cNvSpPr>
          <p:nvPr/>
        </p:nvSpPr>
        <p:spPr bwMode="auto">
          <a:xfrm>
            <a:off x="838200" y="6096000"/>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a:t>Nota: Esto representa condiciones ideales en un flujo zonal.</a:t>
            </a:r>
          </a:p>
        </p:txBody>
      </p:sp>
    </p:spTree>
    <p:extLst>
      <p:ext uri="{BB962C8B-B14F-4D97-AF65-F5344CB8AC3E}">
        <p14:creationId xmlns:p14="http://schemas.microsoft.com/office/powerpoint/2010/main" val="1083822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a:xfrm>
            <a:off x="685800" y="0"/>
            <a:ext cx="7924800" cy="990600"/>
          </a:xfrm>
        </p:spPr>
        <p:txBody>
          <a:bodyPr/>
          <a:lstStyle/>
          <a:p>
            <a:pPr eaLnBrk="1" hangingPunct="1"/>
            <a:r>
              <a:rPr lang="es-ES_tradnl" altLang="en-US" sz="4000" dirty="0" smtClean="0"/>
              <a:t>Corriente en Chorro</a:t>
            </a:r>
            <a:br>
              <a:rPr lang="es-ES_tradnl" altLang="en-US" sz="4000" dirty="0" smtClean="0"/>
            </a:br>
            <a:r>
              <a:rPr lang="es-ES_tradnl" altLang="en-US" sz="4000" dirty="0" smtClean="0"/>
              <a:t>Análisis Subjetivo de Divergencia</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5856"/>
            <a:ext cx="9144000" cy="4586288"/>
          </a:xfrm>
          <a:prstGeom prst="rect">
            <a:avLst/>
          </a:prstGeom>
        </p:spPr>
      </p:pic>
      <p:sp>
        <p:nvSpPr>
          <p:cNvPr id="3" name="Freeform 2"/>
          <p:cNvSpPr/>
          <p:nvPr/>
        </p:nvSpPr>
        <p:spPr>
          <a:xfrm>
            <a:off x="72571" y="3077029"/>
            <a:ext cx="4499429" cy="494881"/>
          </a:xfrm>
          <a:custGeom>
            <a:avLst/>
            <a:gdLst>
              <a:gd name="connsiteX0" fmla="*/ 0 w 4499429"/>
              <a:gd name="connsiteY0" fmla="*/ 0 h 494881"/>
              <a:gd name="connsiteX1" fmla="*/ 667658 w 4499429"/>
              <a:gd name="connsiteY1" fmla="*/ 174171 h 494881"/>
              <a:gd name="connsiteX2" fmla="*/ 1291772 w 4499429"/>
              <a:gd name="connsiteY2" fmla="*/ 14514 h 494881"/>
              <a:gd name="connsiteX3" fmla="*/ 2351315 w 4499429"/>
              <a:gd name="connsiteY3" fmla="*/ 116114 h 494881"/>
              <a:gd name="connsiteX4" fmla="*/ 2757715 w 4499429"/>
              <a:gd name="connsiteY4" fmla="*/ 203200 h 494881"/>
              <a:gd name="connsiteX5" fmla="*/ 3309258 w 4499429"/>
              <a:gd name="connsiteY5" fmla="*/ 290285 h 494881"/>
              <a:gd name="connsiteX6" fmla="*/ 3889829 w 4499429"/>
              <a:gd name="connsiteY6" fmla="*/ 435428 h 494881"/>
              <a:gd name="connsiteX7" fmla="*/ 4165600 w 4499429"/>
              <a:gd name="connsiteY7" fmla="*/ 478971 h 494881"/>
              <a:gd name="connsiteX8" fmla="*/ 4354286 w 4499429"/>
              <a:gd name="connsiteY8" fmla="*/ 493485 h 494881"/>
              <a:gd name="connsiteX9" fmla="*/ 4499429 w 4499429"/>
              <a:gd name="connsiteY9" fmla="*/ 493485 h 49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9429" h="494881">
                <a:moveTo>
                  <a:pt x="0" y="0"/>
                </a:moveTo>
                <a:cubicBezTo>
                  <a:pt x="226181" y="85876"/>
                  <a:pt x="452363" y="171752"/>
                  <a:pt x="667658" y="174171"/>
                </a:cubicBezTo>
                <a:cubicBezTo>
                  <a:pt x="882953" y="176590"/>
                  <a:pt x="1011163" y="24190"/>
                  <a:pt x="1291772" y="14514"/>
                </a:cubicBezTo>
                <a:cubicBezTo>
                  <a:pt x="1572381" y="4838"/>
                  <a:pt x="2106991" y="84666"/>
                  <a:pt x="2351315" y="116114"/>
                </a:cubicBezTo>
                <a:cubicBezTo>
                  <a:pt x="2595639" y="147562"/>
                  <a:pt x="2598058" y="174172"/>
                  <a:pt x="2757715" y="203200"/>
                </a:cubicBezTo>
                <a:cubicBezTo>
                  <a:pt x="2917372" y="232228"/>
                  <a:pt x="3120572" y="251580"/>
                  <a:pt x="3309258" y="290285"/>
                </a:cubicBezTo>
                <a:cubicBezTo>
                  <a:pt x="3497944" y="328990"/>
                  <a:pt x="3747105" y="403980"/>
                  <a:pt x="3889829" y="435428"/>
                </a:cubicBezTo>
                <a:cubicBezTo>
                  <a:pt x="4032553" y="466876"/>
                  <a:pt x="4088191" y="469295"/>
                  <a:pt x="4165600" y="478971"/>
                </a:cubicBezTo>
                <a:cubicBezTo>
                  <a:pt x="4243010" y="488647"/>
                  <a:pt x="4298648" y="491066"/>
                  <a:pt x="4354286" y="493485"/>
                </a:cubicBezTo>
                <a:cubicBezTo>
                  <a:pt x="4409924" y="495904"/>
                  <a:pt x="4454676" y="494694"/>
                  <a:pt x="4499429" y="493485"/>
                </a:cubicBezTo>
              </a:path>
            </a:pathLst>
          </a:custGeom>
          <a:noFill/>
          <a:ln>
            <a:solidFill>
              <a:srgbClr val="FF0000"/>
            </a:solidFill>
            <a:headEnd type="ova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Freeform 3"/>
          <p:cNvSpPr/>
          <p:nvPr/>
        </p:nvSpPr>
        <p:spPr>
          <a:xfrm>
            <a:off x="3135086" y="3242600"/>
            <a:ext cx="5936343" cy="1268782"/>
          </a:xfrm>
          <a:custGeom>
            <a:avLst/>
            <a:gdLst>
              <a:gd name="connsiteX0" fmla="*/ 0 w 5936343"/>
              <a:gd name="connsiteY0" fmla="*/ 647229 h 1268782"/>
              <a:gd name="connsiteX1" fmla="*/ 580571 w 5936343"/>
              <a:gd name="connsiteY1" fmla="*/ 632714 h 1268782"/>
              <a:gd name="connsiteX2" fmla="*/ 1001485 w 5936343"/>
              <a:gd name="connsiteY2" fmla="*/ 806886 h 1268782"/>
              <a:gd name="connsiteX3" fmla="*/ 1465943 w 5936343"/>
              <a:gd name="connsiteY3" fmla="*/ 995571 h 1268782"/>
              <a:gd name="connsiteX4" fmla="*/ 2032000 w 5936343"/>
              <a:gd name="connsiteY4" fmla="*/ 1111686 h 1268782"/>
              <a:gd name="connsiteX5" fmla="*/ 2409371 w 5936343"/>
              <a:gd name="connsiteY5" fmla="*/ 1213286 h 1268782"/>
              <a:gd name="connsiteX6" fmla="*/ 2989943 w 5936343"/>
              <a:gd name="connsiteY6" fmla="*/ 1256829 h 1268782"/>
              <a:gd name="connsiteX7" fmla="*/ 3672114 w 5936343"/>
              <a:gd name="connsiteY7" fmla="*/ 995571 h 1268782"/>
              <a:gd name="connsiteX8" fmla="*/ 4383314 w 5936343"/>
              <a:gd name="connsiteY8" fmla="*/ 473057 h 1268782"/>
              <a:gd name="connsiteX9" fmla="*/ 5138057 w 5936343"/>
              <a:gd name="connsiteY9" fmla="*/ 124714 h 1268782"/>
              <a:gd name="connsiteX10" fmla="*/ 5718628 w 5936343"/>
              <a:gd name="connsiteY10" fmla="*/ 8600 h 1268782"/>
              <a:gd name="connsiteX11" fmla="*/ 5892800 w 5936343"/>
              <a:gd name="connsiteY11" fmla="*/ 8600 h 1268782"/>
              <a:gd name="connsiteX12" fmla="*/ 5936343 w 5936343"/>
              <a:gd name="connsiteY12" fmla="*/ 8600 h 126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6343" h="1268782">
                <a:moveTo>
                  <a:pt x="0" y="647229"/>
                </a:moveTo>
                <a:cubicBezTo>
                  <a:pt x="206828" y="626666"/>
                  <a:pt x="413657" y="606104"/>
                  <a:pt x="580571" y="632714"/>
                </a:cubicBezTo>
                <a:cubicBezTo>
                  <a:pt x="747485" y="659324"/>
                  <a:pt x="1001485" y="806886"/>
                  <a:pt x="1001485" y="806886"/>
                </a:cubicBezTo>
                <a:cubicBezTo>
                  <a:pt x="1149047" y="867362"/>
                  <a:pt x="1294191" y="944771"/>
                  <a:pt x="1465943" y="995571"/>
                </a:cubicBezTo>
                <a:cubicBezTo>
                  <a:pt x="1637695" y="1046371"/>
                  <a:pt x="1874762" y="1075400"/>
                  <a:pt x="2032000" y="1111686"/>
                </a:cubicBezTo>
                <a:cubicBezTo>
                  <a:pt x="2189238" y="1147972"/>
                  <a:pt x="2249714" y="1189096"/>
                  <a:pt x="2409371" y="1213286"/>
                </a:cubicBezTo>
                <a:cubicBezTo>
                  <a:pt x="2569028" y="1237477"/>
                  <a:pt x="2779486" y="1293115"/>
                  <a:pt x="2989943" y="1256829"/>
                </a:cubicBezTo>
                <a:cubicBezTo>
                  <a:pt x="3200400" y="1220543"/>
                  <a:pt x="3439886" y="1126200"/>
                  <a:pt x="3672114" y="995571"/>
                </a:cubicBezTo>
                <a:cubicBezTo>
                  <a:pt x="3904343" y="864942"/>
                  <a:pt x="4138990" y="618200"/>
                  <a:pt x="4383314" y="473057"/>
                </a:cubicBezTo>
                <a:cubicBezTo>
                  <a:pt x="4627638" y="327914"/>
                  <a:pt x="4915505" y="202123"/>
                  <a:pt x="5138057" y="124714"/>
                </a:cubicBezTo>
                <a:cubicBezTo>
                  <a:pt x="5360609" y="47305"/>
                  <a:pt x="5592838" y="27952"/>
                  <a:pt x="5718628" y="8600"/>
                </a:cubicBezTo>
                <a:cubicBezTo>
                  <a:pt x="5844419" y="-10752"/>
                  <a:pt x="5892800" y="8600"/>
                  <a:pt x="5892800" y="8600"/>
                </a:cubicBezTo>
                <a:lnTo>
                  <a:pt x="5936343" y="8600"/>
                </a:lnTo>
              </a:path>
            </a:pathLst>
          </a:custGeom>
          <a:noFill/>
          <a:ln>
            <a:solidFill>
              <a:srgbClr val="FF0000"/>
            </a:solidFill>
            <a:headEnd type="ova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Oval 4"/>
          <p:cNvSpPr/>
          <p:nvPr/>
        </p:nvSpPr>
        <p:spPr>
          <a:xfrm>
            <a:off x="3886200" y="3571910"/>
            <a:ext cx="1524000" cy="619090"/>
          </a:xfrm>
          <a:prstGeom prst="ellipse">
            <a:avLst/>
          </a:prstGeom>
          <a:solidFill>
            <a:schemeClr val="bg1">
              <a:alpha val="4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TextBox 5"/>
          <p:cNvSpPr txBox="1"/>
          <p:nvPr/>
        </p:nvSpPr>
        <p:spPr>
          <a:xfrm>
            <a:off x="4267200" y="3646158"/>
            <a:ext cx="838200" cy="461665"/>
          </a:xfrm>
          <a:prstGeom prst="rect">
            <a:avLst/>
          </a:prstGeom>
          <a:noFill/>
        </p:spPr>
        <p:txBody>
          <a:bodyPr wrap="square" rtlCol="0">
            <a:spAutoFit/>
          </a:bodyPr>
          <a:lstStyle/>
          <a:p>
            <a:r>
              <a:rPr lang="es-ES_tradnl" dirty="0" err="1" smtClean="0"/>
              <a:t>Div</a:t>
            </a:r>
            <a:endParaRPr lang="es-ES_tradnl" dirty="0"/>
          </a:p>
        </p:txBody>
      </p:sp>
    </p:spTree>
    <p:extLst>
      <p:ext uri="{BB962C8B-B14F-4D97-AF65-F5344CB8AC3E}">
        <p14:creationId xmlns:p14="http://schemas.microsoft.com/office/powerpoint/2010/main" val="378202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96232"/>
            <a:ext cx="8686800" cy="61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26" name="Rectangle 4"/>
          <p:cNvSpPr>
            <a:spLocks noGrp="1" noChangeArrowheads="1"/>
          </p:cNvSpPr>
          <p:nvPr>
            <p:ph type="title"/>
          </p:nvPr>
        </p:nvSpPr>
        <p:spPr>
          <a:xfrm>
            <a:off x="609600" y="0"/>
            <a:ext cx="7772400" cy="685800"/>
          </a:xfrm>
        </p:spPr>
        <p:txBody>
          <a:bodyPr/>
          <a:lstStyle/>
          <a:p>
            <a:pPr eaLnBrk="1" hangingPunct="1"/>
            <a:r>
              <a:rPr lang="es-ES_tradnl" altLang="en-US" sz="4000" smtClean="0"/>
              <a:t>250 hPa Líneas de Flujo y  Div.</a:t>
            </a:r>
          </a:p>
        </p:txBody>
      </p:sp>
      <p:sp>
        <p:nvSpPr>
          <p:cNvPr id="4" name="TextBox 3"/>
          <p:cNvSpPr txBox="1">
            <a:spLocks noChangeArrowheads="1"/>
          </p:cNvSpPr>
          <p:nvPr/>
        </p:nvSpPr>
        <p:spPr bwMode="auto">
          <a:xfrm>
            <a:off x="4800600" y="2370138"/>
            <a:ext cx="1752600" cy="830262"/>
          </a:xfrm>
          <a:prstGeom prst="rect">
            <a:avLst/>
          </a:prstGeom>
          <a:solidFill>
            <a:schemeClr val="bg2">
              <a:alpha val="47842"/>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a:t>Flujo Divergente</a:t>
            </a:r>
          </a:p>
        </p:txBody>
      </p:sp>
      <p:cxnSp>
        <p:nvCxnSpPr>
          <p:cNvPr id="5" name="Straight Arrow Connector 4"/>
          <p:cNvCxnSpPr>
            <a:stCxn id="4" idx="2"/>
          </p:cNvCxnSpPr>
          <p:nvPr/>
        </p:nvCxnSpPr>
        <p:spPr>
          <a:xfrm flipH="1">
            <a:off x="5029200" y="3200400"/>
            <a:ext cx="647700" cy="1447800"/>
          </a:xfrm>
          <a:prstGeom prst="straightConnector1">
            <a:avLst/>
          </a:prstGeom>
          <a:ln w="50800" cmpd="dbl">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2475"/>
            <a:ext cx="8534400" cy="610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0" name="Rectangle 4"/>
          <p:cNvSpPr>
            <a:spLocks noGrp="1" noChangeArrowheads="1"/>
          </p:cNvSpPr>
          <p:nvPr>
            <p:ph type="title"/>
          </p:nvPr>
        </p:nvSpPr>
        <p:spPr>
          <a:xfrm>
            <a:off x="0" y="0"/>
            <a:ext cx="9144000" cy="533400"/>
          </a:xfrm>
        </p:spPr>
        <p:txBody>
          <a:bodyPr/>
          <a:lstStyle/>
          <a:p>
            <a:pPr eaLnBrk="1" hangingPunct="1"/>
            <a:r>
              <a:rPr lang="es-ES_tradnl" altLang="en-US" sz="3600" smtClean="0"/>
              <a:t>Divergencia y Flujo Medio (Capa 500-250 hPa)</a:t>
            </a:r>
          </a:p>
        </p:txBody>
      </p:sp>
      <p:sp>
        <p:nvSpPr>
          <p:cNvPr id="4" name="TextBox 3"/>
          <p:cNvSpPr txBox="1">
            <a:spLocks noChangeArrowheads="1"/>
          </p:cNvSpPr>
          <p:nvPr/>
        </p:nvSpPr>
        <p:spPr bwMode="auto">
          <a:xfrm>
            <a:off x="4667250" y="2133600"/>
            <a:ext cx="1752600" cy="830262"/>
          </a:xfrm>
          <a:prstGeom prst="rect">
            <a:avLst/>
          </a:prstGeom>
          <a:solidFill>
            <a:schemeClr val="bg2">
              <a:alpha val="47842"/>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dirty="0"/>
              <a:t>Flujo Divergente</a:t>
            </a:r>
          </a:p>
        </p:txBody>
      </p:sp>
      <p:cxnSp>
        <p:nvCxnSpPr>
          <p:cNvPr id="5" name="Straight Arrow Connector 4"/>
          <p:cNvCxnSpPr/>
          <p:nvPr/>
        </p:nvCxnSpPr>
        <p:spPr>
          <a:xfrm flipH="1">
            <a:off x="5181600" y="2963862"/>
            <a:ext cx="533400" cy="1531938"/>
          </a:xfrm>
          <a:prstGeom prst="straightConnector1">
            <a:avLst/>
          </a:prstGeom>
          <a:ln w="50800" cmpd="dbl">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ext Box 3"/>
          <p:cNvSpPr txBox="1">
            <a:spLocks noChangeArrowheads="1"/>
          </p:cNvSpPr>
          <p:nvPr/>
        </p:nvSpPr>
        <p:spPr bwMode="auto">
          <a:xfrm>
            <a:off x="3581400" y="533400"/>
            <a:ext cx="2286000" cy="466725"/>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dirty="0"/>
              <a:t>PRONOSTICO</a:t>
            </a:r>
          </a:p>
        </p:txBody>
      </p:sp>
      <p:sp>
        <p:nvSpPr>
          <p:cNvPr id="131082" name="Line 10"/>
          <p:cNvSpPr>
            <a:spLocks noChangeShapeType="1"/>
          </p:cNvSpPr>
          <p:nvPr/>
        </p:nvSpPr>
        <p:spPr bwMode="auto">
          <a:xfrm>
            <a:off x="4724400" y="1000125"/>
            <a:ext cx="0" cy="1307596"/>
          </a:xfrm>
          <a:prstGeom prst="line">
            <a:avLst/>
          </a:prstGeom>
          <a:noFill/>
          <a:ln w="38100" cmpd="dbl">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131083" name="Text Box 11"/>
          <p:cNvSpPr txBox="1">
            <a:spLocks noChangeArrowheads="1"/>
          </p:cNvSpPr>
          <p:nvPr/>
        </p:nvSpPr>
        <p:spPr bwMode="auto">
          <a:xfrm>
            <a:off x="6324600" y="5562600"/>
            <a:ext cx="2590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i="1" dirty="0"/>
              <a:t>Si el </a:t>
            </a:r>
            <a:r>
              <a:rPr lang="es-ES_tradnl" altLang="en-US" i="1" dirty="0" smtClean="0"/>
              <a:t>pronosticar fuese </a:t>
            </a:r>
            <a:r>
              <a:rPr lang="es-ES_tradnl" altLang="en-US" i="1" dirty="0"/>
              <a:t>así de fácil...</a:t>
            </a:r>
          </a:p>
        </p:txBody>
      </p:sp>
      <p:pic>
        <p:nvPicPr>
          <p:cNvPr id="161794" name="Picture 2" descr="AMERICANcocktails.com - The Margari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5628" y="2307721"/>
            <a:ext cx="2837543" cy="3416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42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108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3107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310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animBg="1" autoUpdateAnimBg="0"/>
      <p:bldP spid="131082" grpId="0" animBg="1" autoUpdateAnimBg="0"/>
      <p:bldP spid="131083"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s-ES_tradnl" altLang="en-US" sz="4000" smtClean="0">
                <a:cs typeface="Times New Roman" pitchFamily="18" charset="0"/>
              </a:rPr>
              <a:t>¿</a:t>
            </a:r>
            <a:r>
              <a:rPr lang="es-ES_tradnl" altLang="en-US" sz="4000" smtClean="0"/>
              <a:t>Porque usar la Divergencia de la Capa Promedio de 500-250 hPa?</a:t>
            </a:r>
          </a:p>
        </p:txBody>
      </p:sp>
      <p:sp>
        <p:nvSpPr>
          <p:cNvPr id="28675" name="Rectangle 3"/>
          <p:cNvSpPr>
            <a:spLocks noGrp="1" noChangeArrowheads="1"/>
          </p:cNvSpPr>
          <p:nvPr>
            <p:ph type="body" idx="1"/>
          </p:nvPr>
        </p:nvSpPr>
        <p:spPr/>
        <p:txBody>
          <a:bodyPr/>
          <a:lstStyle/>
          <a:p>
            <a:pPr eaLnBrk="1" hangingPunct="1"/>
            <a:r>
              <a:rPr lang="es-ES_tradnl" altLang="en-US" dirty="0" smtClean="0"/>
              <a:t>La Atmósfera es un fluido tridimensional.</a:t>
            </a:r>
          </a:p>
          <a:p>
            <a:pPr lvl="1" eaLnBrk="1" hangingPunct="1"/>
            <a:r>
              <a:rPr lang="es-ES_tradnl" altLang="en-US" dirty="0" smtClean="0"/>
              <a:t>Fijar la atención en un solo nivel podría conducir a conclusiones erróneas.</a:t>
            </a:r>
          </a:p>
          <a:p>
            <a:pPr lvl="1" eaLnBrk="1" hangingPunct="1"/>
            <a:r>
              <a:rPr lang="es-ES_tradnl" altLang="en-US" dirty="0" smtClean="0"/>
              <a:t>Evaluación de la divergencia en una capa proporciona una perspectiva de lo que esta ocurriendo en una columna.</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s-ES_tradnl" dirty="0" smtClean="0"/>
              <a:t>Evalué </a:t>
            </a:r>
            <a:r>
              <a:rPr lang="es-ES_tradnl" dirty="0" err="1" smtClean="0"/>
              <a:t>Gatilladores</a:t>
            </a:r>
            <a:r>
              <a:rPr lang="es-ES_tradnl" dirty="0" smtClean="0"/>
              <a:t> en Niveles Medios</a:t>
            </a:r>
            <a:endParaRPr lang="es-ES_tradnl" dirty="0"/>
          </a:p>
        </p:txBody>
      </p:sp>
      <p:sp>
        <p:nvSpPr>
          <p:cNvPr id="5" name="Subtitle 4"/>
          <p:cNvSpPr>
            <a:spLocks noGrp="1"/>
          </p:cNvSpPr>
          <p:nvPr>
            <p:ph type="subTitle" idx="1"/>
          </p:nvPr>
        </p:nvSpPr>
        <p:spPr/>
        <p:txBody>
          <a:bodyPr/>
          <a:lstStyle/>
          <a:p>
            <a:endParaRPr lang="es-ES_tradnl"/>
          </a:p>
        </p:txBody>
      </p:sp>
    </p:spTree>
    <p:extLst>
      <p:ext uri="{BB962C8B-B14F-4D97-AF65-F5344CB8AC3E}">
        <p14:creationId xmlns:p14="http://schemas.microsoft.com/office/powerpoint/2010/main" val="32117833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3" y="733425"/>
            <a:ext cx="8334375" cy="612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698" name="Rectangle 4"/>
          <p:cNvSpPr>
            <a:spLocks noGrp="1" noChangeArrowheads="1"/>
          </p:cNvSpPr>
          <p:nvPr>
            <p:ph type="title"/>
          </p:nvPr>
        </p:nvSpPr>
        <p:spPr>
          <a:xfrm>
            <a:off x="685800" y="0"/>
            <a:ext cx="7772400" cy="762000"/>
          </a:xfrm>
        </p:spPr>
        <p:txBody>
          <a:bodyPr/>
          <a:lstStyle/>
          <a:p>
            <a:pPr eaLnBrk="1" hangingPunct="1"/>
            <a:r>
              <a:rPr lang="es-ES_tradnl" altLang="en-US" smtClean="0"/>
              <a:t>Flujo en 400 hPa</a:t>
            </a:r>
          </a:p>
        </p:txBody>
      </p:sp>
      <p:sp>
        <p:nvSpPr>
          <p:cNvPr id="4" name="TextBox 3"/>
          <p:cNvSpPr txBox="1">
            <a:spLocks noChangeArrowheads="1"/>
          </p:cNvSpPr>
          <p:nvPr/>
        </p:nvSpPr>
        <p:spPr bwMode="auto">
          <a:xfrm>
            <a:off x="457200" y="2209800"/>
            <a:ext cx="1981200" cy="830263"/>
          </a:xfrm>
          <a:prstGeom prst="rect">
            <a:avLst/>
          </a:prstGeom>
          <a:solidFill>
            <a:schemeClr val="bg2">
              <a:alpha val="5098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a:t>Flujo Perpendicular</a:t>
            </a:r>
          </a:p>
        </p:txBody>
      </p:sp>
      <p:cxnSp>
        <p:nvCxnSpPr>
          <p:cNvPr id="5" name="Straight Arrow Connector 4"/>
          <p:cNvCxnSpPr/>
          <p:nvPr/>
        </p:nvCxnSpPr>
        <p:spPr>
          <a:xfrm>
            <a:off x="2438400" y="3040063"/>
            <a:ext cx="609600" cy="846137"/>
          </a:xfrm>
          <a:prstGeom prst="straightConnector1">
            <a:avLst/>
          </a:prstGeom>
          <a:ln w="50800" cmpd="dbl">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a:spLocks noChangeArrowheads="1"/>
          </p:cNvSpPr>
          <p:nvPr/>
        </p:nvSpPr>
        <p:spPr bwMode="auto">
          <a:xfrm>
            <a:off x="4953000" y="1524000"/>
            <a:ext cx="1752600" cy="1568450"/>
          </a:xfrm>
          <a:prstGeom prst="rect">
            <a:avLst/>
          </a:prstGeom>
          <a:solidFill>
            <a:schemeClr val="bg2">
              <a:alpha val="47842"/>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a:t>Flujo Perturbado / Onda de Montaña </a:t>
            </a:r>
          </a:p>
        </p:txBody>
      </p:sp>
      <p:cxnSp>
        <p:nvCxnSpPr>
          <p:cNvPr id="7" name="Straight Arrow Connector 6"/>
          <p:cNvCxnSpPr/>
          <p:nvPr/>
        </p:nvCxnSpPr>
        <p:spPr>
          <a:xfrm flipH="1">
            <a:off x="4191000" y="3092450"/>
            <a:ext cx="762000" cy="1022350"/>
          </a:xfrm>
          <a:prstGeom prst="straightConnector1">
            <a:avLst/>
          </a:prstGeom>
          <a:ln w="50800" cmpd="dbl">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2895600" y="3552502"/>
            <a:ext cx="198065" cy="2218820"/>
          </a:xfrm>
          <a:custGeom>
            <a:avLst/>
            <a:gdLst>
              <a:gd name="connsiteX0" fmla="*/ 59889 w 198065"/>
              <a:gd name="connsiteY0" fmla="*/ 2209669 h 2218820"/>
              <a:gd name="connsiteX1" fmla="*/ 74404 w 198065"/>
              <a:gd name="connsiteY1" fmla="*/ 2137098 h 2218820"/>
              <a:gd name="connsiteX2" fmla="*/ 190518 w 198065"/>
              <a:gd name="connsiteY2" fmla="*/ 1614584 h 2218820"/>
              <a:gd name="connsiteX3" fmla="*/ 176004 w 198065"/>
              <a:gd name="connsiteY3" fmla="*/ 1063041 h 2218820"/>
              <a:gd name="connsiteX4" fmla="*/ 88918 w 198065"/>
              <a:gd name="connsiteY4" fmla="*/ 526012 h 2218820"/>
              <a:gd name="connsiteX5" fmla="*/ 1832 w 198065"/>
              <a:gd name="connsiteY5" fmla="*/ 32527 h 2218820"/>
              <a:gd name="connsiteX6" fmla="*/ 30861 w 198065"/>
              <a:gd name="connsiteY6" fmla="*/ 47041 h 2218820"/>
              <a:gd name="connsiteX7" fmla="*/ 45375 w 198065"/>
              <a:gd name="connsiteY7" fmla="*/ 47041 h 221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065" h="2218820">
                <a:moveTo>
                  <a:pt x="59889" y="2209669"/>
                </a:moveTo>
                <a:cubicBezTo>
                  <a:pt x="56261" y="2222974"/>
                  <a:pt x="52633" y="2236279"/>
                  <a:pt x="74404" y="2137098"/>
                </a:cubicBezTo>
                <a:cubicBezTo>
                  <a:pt x="96175" y="2037917"/>
                  <a:pt x="173585" y="1793593"/>
                  <a:pt x="190518" y="1614584"/>
                </a:cubicBezTo>
                <a:cubicBezTo>
                  <a:pt x="207451" y="1435575"/>
                  <a:pt x="192937" y="1244470"/>
                  <a:pt x="176004" y="1063041"/>
                </a:cubicBezTo>
                <a:cubicBezTo>
                  <a:pt x="159071" y="881612"/>
                  <a:pt x="117947" y="697764"/>
                  <a:pt x="88918" y="526012"/>
                </a:cubicBezTo>
                <a:cubicBezTo>
                  <a:pt x="59889" y="354260"/>
                  <a:pt x="11508" y="112356"/>
                  <a:pt x="1832" y="32527"/>
                </a:cubicBezTo>
                <a:cubicBezTo>
                  <a:pt x="-7844" y="-47302"/>
                  <a:pt x="23604" y="44622"/>
                  <a:pt x="30861" y="47041"/>
                </a:cubicBezTo>
                <a:cubicBezTo>
                  <a:pt x="38118" y="49460"/>
                  <a:pt x="41746" y="48250"/>
                  <a:pt x="45375" y="47041"/>
                </a:cubicBezTo>
              </a:path>
            </a:pathLst>
          </a:custGeom>
          <a:noFill/>
          <a:ln w="38100">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500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5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676275"/>
            <a:ext cx="8191500" cy="633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2" name="Rectangle 4"/>
          <p:cNvSpPr>
            <a:spLocks noGrp="1" noChangeArrowheads="1"/>
          </p:cNvSpPr>
          <p:nvPr>
            <p:ph type="title"/>
          </p:nvPr>
        </p:nvSpPr>
        <p:spPr>
          <a:xfrm>
            <a:off x="762000" y="0"/>
            <a:ext cx="7772400" cy="762000"/>
          </a:xfrm>
        </p:spPr>
        <p:txBody>
          <a:bodyPr/>
          <a:lstStyle/>
          <a:p>
            <a:pPr eaLnBrk="1" hangingPunct="1"/>
            <a:r>
              <a:rPr lang="es-ES_tradnl" altLang="en-US" smtClean="0"/>
              <a:t>Isohipsas de 500 hPa y RVRT</a:t>
            </a:r>
          </a:p>
        </p:txBody>
      </p:sp>
      <p:sp>
        <p:nvSpPr>
          <p:cNvPr id="4" name="TextBox 3"/>
          <p:cNvSpPr txBox="1">
            <a:spLocks noChangeArrowheads="1"/>
          </p:cNvSpPr>
          <p:nvPr/>
        </p:nvSpPr>
        <p:spPr bwMode="auto">
          <a:xfrm>
            <a:off x="3124200" y="2209800"/>
            <a:ext cx="1981200" cy="830263"/>
          </a:xfrm>
          <a:prstGeom prst="rect">
            <a:avLst/>
          </a:prstGeom>
          <a:solidFill>
            <a:schemeClr val="bg2">
              <a:alpha val="5098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a:t>Vórtices Ciclónicos</a:t>
            </a:r>
          </a:p>
        </p:txBody>
      </p:sp>
      <p:cxnSp>
        <p:nvCxnSpPr>
          <p:cNvPr id="5" name="Straight Arrow Connector 4"/>
          <p:cNvCxnSpPr/>
          <p:nvPr/>
        </p:nvCxnSpPr>
        <p:spPr>
          <a:xfrm flipH="1">
            <a:off x="3276600" y="3040063"/>
            <a:ext cx="838200" cy="1455737"/>
          </a:xfrm>
          <a:prstGeom prst="straightConnector1">
            <a:avLst/>
          </a:prstGeom>
          <a:ln w="50800" cmpd="dbl">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151313" y="3040063"/>
            <a:ext cx="667430" cy="1357766"/>
          </a:xfrm>
          <a:prstGeom prst="straightConnector1">
            <a:avLst/>
          </a:prstGeom>
          <a:ln w="50800" cmpd="dbl">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200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s-ES_tradnl" dirty="0" smtClean="0"/>
              <a:t>Evalué la Divergencia y/o Convergencia en Niveles Bajos</a:t>
            </a:r>
            <a:endParaRPr lang="es-ES_tradnl" dirty="0"/>
          </a:p>
        </p:txBody>
      </p:sp>
      <p:sp>
        <p:nvSpPr>
          <p:cNvPr id="5" name="Subtitle 4"/>
          <p:cNvSpPr>
            <a:spLocks noGrp="1"/>
          </p:cNvSpPr>
          <p:nvPr>
            <p:ph type="subTitle" idx="1"/>
          </p:nvPr>
        </p:nvSpPr>
        <p:spPr/>
        <p:txBody>
          <a:bodyPr/>
          <a:lstStyle/>
          <a:p>
            <a:endParaRPr lang="es-ES_tradnl"/>
          </a:p>
        </p:txBody>
      </p:sp>
    </p:spTree>
    <p:extLst>
      <p:ext uri="{BB962C8B-B14F-4D97-AF65-F5344CB8AC3E}">
        <p14:creationId xmlns:p14="http://schemas.microsoft.com/office/powerpoint/2010/main" val="29265044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809625"/>
            <a:ext cx="8439150" cy="604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47" name="Rectangle 4"/>
          <p:cNvSpPr>
            <a:spLocks noGrp="1" noChangeArrowheads="1"/>
          </p:cNvSpPr>
          <p:nvPr>
            <p:ph type="title"/>
          </p:nvPr>
        </p:nvSpPr>
        <p:spPr>
          <a:xfrm>
            <a:off x="0" y="0"/>
            <a:ext cx="9144000" cy="685800"/>
          </a:xfrm>
        </p:spPr>
        <p:txBody>
          <a:bodyPr/>
          <a:lstStyle/>
          <a:p>
            <a:pPr eaLnBrk="1" hangingPunct="1"/>
            <a:r>
              <a:rPr lang="es-ES_tradnl" altLang="en-US" sz="3600" smtClean="0"/>
              <a:t>Presión Nivel del Mar y Espesor 1000-850hPa </a:t>
            </a:r>
          </a:p>
        </p:txBody>
      </p:sp>
      <p:sp>
        <p:nvSpPr>
          <p:cNvPr id="66566" name="Text Box 6"/>
          <p:cNvSpPr txBox="1">
            <a:spLocks noChangeArrowheads="1"/>
          </p:cNvSpPr>
          <p:nvPr/>
        </p:nvSpPr>
        <p:spPr bwMode="auto">
          <a:xfrm>
            <a:off x="304800" y="990600"/>
            <a:ext cx="8686800" cy="1590675"/>
          </a:xfrm>
          <a:prstGeom prst="rect">
            <a:avLst/>
          </a:prstGeom>
          <a:solidFill>
            <a:schemeClr val="bg2"/>
          </a:solidFill>
          <a:ln w="381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dirty="0"/>
              <a:t>El profundo espesor característico en los sistemas de Latitudes Medias, generalmente no pasa de los </a:t>
            </a:r>
            <a:r>
              <a:rPr lang="es-ES_tradnl" altLang="en-US" dirty="0" err="1"/>
              <a:t>Subtrópicos</a:t>
            </a:r>
            <a:r>
              <a:rPr lang="es-ES_tradnl" altLang="en-US" dirty="0"/>
              <a:t>, y muy raras veces se presenta en los Trópicos. Por lo tango es mas representativo el analizar el campo de espesores de 1000 - 850 hPa.</a:t>
            </a:r>
          </a:p>
        </p:txBody>
      </p:sp>
      <p:sp>
        <p:nvSpPr>
          <p:cNvPr id="2" name="TextBox 1"/>
          <p:cNvSpPr txBox="1"/>
          <p:nvPr/>
        </p:nvSpPr>
        <p:spPr>
          <a:xfrm>
            <a:off x="5105400" y="4267200"/>
            <a:ext cx="533400" cy="457200"/>
          </a:xfrm>
          <a:prstGeom prst="rect">
            <a:avLst/>
          </a:prstGeom>
          <a:noFill/>
        </p:spPr>
        <p:txBody>
          <a:bodyPr wrap="square" rtlCol="0">
            <a:spAutoFit/>
          </a:bodyPr>
          <a:lstStyle/>
          <a:p>
            <a:r>
              <a:rPr lang="es-ES_tradnl" b="1" dirty="0" smtClean="0">
                <a:solidFill>
                  <a:srgbClr val="FF0000"/>
                </a:solidFill>
              </a:rPr>
              <a:t>L</a:t>
            </a:r>
            <a:endParaRPr lang="es-ES_tradnl" b="1" dirty="0">
              <a:solidFill>
                <a:srgbClr val="FF0000"/>
              </a:solidFill>
            </a:endParaRPr>
          </a:p>
        </p:txBody>
      </p:sp>
      <p:sp>
        <p:nvSpPr>
          <p:cNvPr id="7" name="TextBox 6"/>
          <p:cNvSpPr txBox="1"/>
          <p:nvPr/>
        </p:nvSpPr>
        <p:spPr>
          <a:xfrm>
            <a:off x="4114800" y="4114800"/>
            <a:ext cx="533400" cy="457200"/>
          </a:xfrm>
          <a:prstGeom prst="rect">
            <a:avLst/>
          </a:prstGeom>
          <a:noFill/>
        </p:spPr>
        <p:txBody>
          <a:bodyPr wrap="square" rtlCol="0">
            <a:spAutoFit/>
          </a:bodyPr>
          <a:lstStyle/>
          <a:p>
            <a:r>
              <a:rPr lang="es-ES_tradnl" b="1" dirty="0" smtClean="0">
                <a:solidFill>
                  <a:srgbClr val="FF0000"/>
                </a:solidFill>
              </a:rPr>
              <a:t>L</a:t>
            </a:r>
            <a:endParaRPr lang="es-ES_tradnl" b="1" dirty="0">
              <a:solidFill>
                <a:srgbClr val="FF0000"/>
              </a:solidFill>
            </a:endParaRPr>
          </a:p>
        </p:txBody>
      </p:sp>
      <p:sp>
        <p:nvSpPr>
          <p:cNvPr id="3" name="Freeform 2"/>
          <p:cNvSpPr/>
          <p:nvPr/>
        </p:nvSpPr>
        <p:spPr>
          <a:xfrm>
            <a:off x="3497943" y="3860800"/>
            <a:ext cx="885371" cy="566057"/>
          </a:xfrm>
          <a:custGeom>
            <a:avLst/>
            <a:gdLst>
              <a:gd name="connsiteX0" fmla="*/ 0 w 885371"/>
              <a:gd name="connsiteY0" fmla="*/ 0 h 566057"/>
              <a:gd name="connsiteX1" fmla="*/ 391886 w 885371"/>
              <a:gd name="connsiteY1" fmla="*/ 130629 h 566057"/>
              <a:gd name="connsiteX2" fmla="*/ 580571 w 885371"/>
              <a:gd name="connsiteY2" fmla="*/ 232229 h 566057"/>
              <a:gd name="connsiteX3" fmla="*/ 783771 w 885371"/>
              <a:gd name="connsiteY3" fmla="*/ 391886 h 566057"/>
              <a:gd name="connsiteX4" fmla="*/ 885371 w 885371"/>
              <a:gd name="connsiteY4" fmla="*/ 566057 h 566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371" h="566057">
                <a:moveTo>
                  <a:pt x="0" y="0"/>
                </a:moveTo>
                <a:cubicBezTo>
                  <a:pt x="147562" y="45962"/>
                  <a:pt x="295124" y="91924"/>
                  <a:pt x="391886" y="130629"/>
                </a:cubicBezTo>
                <a:cubicBezTo>
                  <a:pt x="488648" y="169334"/>
                  <a:pt x="515257" y="188686"/>
                  <a:pt x="580571" y="232229"/>
                </a:cubicBezTo>
                <a:cubicBezTo>
                  <a:pt x="645885" y="275772"/>
                  <a:pt x="732971" y="336248"/>
                  <a:pt x="783771" y="391886"/>
                </a:cubicBezTo>
                <a:cubicBezTo>
                  <a:pt x="834571" y="447524"/>
                  <a:pt x="859971" y="506790"/>
                  <a:pt x="885371" y="566057"/>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Freeform 3"/>
          <p:cNvSpPr/>
          <p:nvPr/>
        </p:nvSpPr>
        <p:spPr>
          <a:xfrm>
            <a:off x="4393767" y="4223657"/>
            <a:ext cx="525479" cy="205993"/>
          </a:xfrm>
          <a:custGeom>
            <a:avLst/>
            <a:gdLst>
              <a:gd name="connsiteX0" fmla="*/ 497547 w 525479"/>
              <a:gd name="connsiteY0" fmla="*/ 0 h 205993"/>
              <a:gd name="connsiteX1" fmla="*/ 497547 w 525479"/>
              <a:gd name="connsiteY1" fmla="*/ 58057 h 205993"/>
              <a:gd name="connsiteX2" fmla="*/ 207262 w 525479"/>
              <a:gd name="connsiteY2" fmla="*/ 174172 h 205993"/>
              <a:gd name="connsiteX3" fmla="*/ 4062 w 525479"/>
              <a:gd name="connsiteY3" fmla="*/ 203200 h 205993"/>
              <a:gd name="connsiteX4" fmla="*/ 91147 w 525479"/>
              <a:gd name="connsiteY4" fmla="*/ 203200 h 205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479" h="205993">
                <a:moveTo>
                  <a:pt x="497547" y="0"/>
                </a:moveTo>
                <a:cubicBezTo>
                  <a:pt x="521737" y="14514"/>
                  <a:pt x="545928" y="29028"/>
                  <a:pt x="497547" y="58057"/>
                </a:cubicBezTo>
                <a:cubicBezTo>
                  <a:pt x="449166" y="87086"/>
                  <a:pt x="289509" y="149982"/>
                  <a:pt x="207262" y="174172"/>
                </a:cubicBezTo>
                <a:cubicBezTo>
                  <a:pt x="125015" y="198362"/>
                  <a:pt x="23414" y="198362"/>
                  <a:pt x="4062" y="203200"/>
                </a:cubicBezTo>
                <a:cubicBezTo>
                  <a:pt x="-15291" y="208038"/>
                  <a:pt x="37928" y="205619"/>
                  <a:pt x="91147" y="20320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Freeform 4"/>
          <p:cNvSpPr/>
          <p:nvPr/>
        </p:nvSpPr>
        <p:spPr>
          <a:xfrm>
            <a:off x="5370286" y="3788229"/>
            <a:ext cx="1364343" cy="740228"/>
          </a:xfrm>
          <a:custGeom>
            <a:avLst/>
            <a:gdLst>
              <a:gd name="connsiteX0" fmla="*/ 1364343 w 1364343"/>
              <a:gd name="connsiteY0" fmla="*/ 0 h 740228"/>
              <a:gd name="connsiteX1" fmla="*/ 870857 w 1364343"/>
              <a:gd name="connsiteY1" fmla="*/ 435428 h 740228"/>
              <a:gd name="connsiteX2" fmla="*/ 580571 w 1364343"/>
              <a:gd name="connsiteY2" fmla="*/ 624114 h 740228"/>
              <a:gd name="connsiteX3" fmla="*/ 232228 w 1364343"/>
              <a:gd name="connsiteY3" fmla="*/ 696685 h 740228"/>
              <a:gd name="connsiteX4" fmla="*/ 0 w 1364343"/>
              <a:gd name="connsiteY4" fmla="*/ 740228 h 740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343" h="740228">
                <a:moveTo>
                  <a:pt x="1364343" y="0"/>
                </a:moveTo>
                <a:cubicBezTo>
                  <a:pt x="1182914" y="165704"/>
                  <a:pt x="1001486" y="331409"/>
                  <a:pt x="870857" y="435428"/>
                </a:cubicBezTo>
                <a:cubicBezTo>
                  <a:pt x="740228" y="539447"/>
                  <a:pt x="687009" y="580571"/>
                  <a:pt x="580571" y="624114"/>
                </a:cubicBezTo>
                <a:cubicBezTo>
                  <a:pt x="474133" y="667657"/>
                  <a:pt x="328990" y="677333"/>
                  <a:pt x="232228" y="696685"/>
                </a:cubicBezTo>
                <a:cubicBezTo>
                  <a:pt x="135466" y="716037"/>
                  <a:pt x="67733" y="728132"/>
                  <a:pt x="0" y="740228"/>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Freeform 5"/>
          <p:cNvSpPr/>
          <p:nvPr/>
        </p:nvSpPr>
        <p:spPr>
          <a:xfrm>
            <a:off x="6763657" y="3004457"/>
            <a:ext cx="2061029" cy="754743"/>
          </a:xfrm>
          <a:custGeom>
            <a:avLst/>
            <a:gdLst>
              <a:gd name="connsiteX0" fmla="*/ 0 w 2061029"/>
              <a:gd name="connsiteY0" fmla="*/ 754743 h 754743"/>
              <a:gd name="connsiteX1" fmla="*/ 377372 w 2061029"/>
              <a:gd name="connsiteY1" fmla="*/ 362857 h 754743"/>
              <a:gd name="connsiteX2" fmla="*/ 827314 w 2061029"/>
              <a:gd name="connsiteY2" fmla="*/ 145143 h 754743"/>
              <a:gd name="connsiteX3" fmla="*/ 1451429 w 2061029"/>
              <a:gd name="connsiteY3" fmla="*/ 43543 h 754743"/>
              <a:gd name="connsiteX4" fmla="*/ 2061029 w 2061029"/>
              <a:gd name="connsiteY4" fmla="*/ 0 h 75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029" h="754743">
                <a:moveTo>
                  <a:pt x="0" y="754743"/>
                </a:moveTo>
                <a:cubicBezTo>
                  <a:pt x="119743" y="609600"/>
                  <a:pt x="239486" y="464457"/>
                  <a:pt x="377372" y="362857"/>
                </a:cubicBezTo>
                <a:cubicBezTo>
                  <a:pt x="515258" y="261257"/>
                  <a:pt x="648304" y="198362"/>
                  <a:pt x="827314" y="145143"/>
                </a:cubicBezTo>
                <a:cubicBezTo>
                  <a:pt x="1006324" y="91924"/>
                  <a:pt x="1245810" y="67733"/>
                  <a:pt x="1451429" y="43543"/>
                </a:cubicBezTo>
                <a:cubicBezTo>
                  <a:pt x="1657048" y="19352"/>
                  <a:pt x="1859038" y="9676"/>
                  <a:pt x="2061029" y="0"/>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Freeform 7"/>
          <p:cNvSpPr/>
          <p:nvPr/>
        </p:nvSpPr>
        <p:spPr>
          <a:xfrm>
            <a:off x="4920343" y="4250337"/>
            <a:ext cx="464457" cy="307149"/>
          </a:xfrm>
          <a:custGeom>
            <a:avLst/>
            <a:gdLst>
              <a:gd name="connsiteX0" fmla="*/ 0 w 464457"/>
              <a:gd name="connsiteY0" fmla="*/ 16863 h 307149"/>
              <a:gd name="connsiteX1" fmla="*/ 261257 w 464457"/>
              <a:gd name="connsiteY1" fmla="*/ 2349 h 307149"/>
              <a:gd name="connsiteX2" fmla="*/ 377371 w 464457"/>
              <a:gd name="connsiteY2" fmla="*/ 60406 h 307149"/>
              <a:gd name="connsiteX3" fmla="*/ 449943 w 464457"/>
              <a:gd name="connsiteY3" fmla="*/ 191034 h 307149"/>
              <a:gd name="connsiteX4" fmla="*/ 464457 w 464457"/>
              <a:gd name="connsiteY4" fmla="*/ 307149 h 307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457" h="307149">
                <a:moveTo>
                  <a:pt x="0" y="16863"/>
                </a:moveTo>
                <a:cubicBezTo>
                  <a:pt x="99181" y="5977"/>
                  <a:pt x="198362" y="-4908"/>
                  <a:pt x="261257" y="2349"/>
                </a:cubicBezTo>
                <a:cubicBezTo>
                  <a:pt x="324152" y="9606"/>
                  <a:pt x="345923" y="28959"/>
                  <a:pt x="377371" y="60406"/>
                </a:cubicBezTo>
                <a:cubicBezTo>
                  <a:pt x="408819" y="91853"/>
                  <a:pt x="435429" y="149910"/>
                  <a:pt x="449943" y="191034"/>
                </a:cubicBezTo>
                <a:cubicBezTo>
                  <a:pt x="464457" y="232158"/>
                  <a:pt x="464457" y="269653"/>
                  <a:pt x="464457" y="307149"/>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Freeform 8"/>
          <p:cNvSpPr/>
          <p:nvPr/>
        </p:nvSpPr>
        <p:spPr>
          <a:xfrm>
            <a:off x="2452914" y="4775200"/>
            <a:ext cx="1396165" cy="1698171"/>
          </a:xfrm>
          <a:custGeom>
            <a:avLst/>
            <a:gdLst>
              <a:gd name="connsiteX0" fmla="*/ 0 w 1396165"/>
              <a:gd name="connsiteY0" fmla="*/ 0 h 1698171"/>
              <a:gd name="connsiteX1" fmla="*/ 638629 w 1396165"/>
              <a:gd name="connsiteY1" fmla="*/ 406400 h 1698171"/>
              <a:gd name="connsiteX2" fmla="*/ 885372 w 1396165"/>
              <a:gd name="connsiteY2" fmla="*/ 711200 h 1698171"/>
              <a:gd name="connsiteX3" fmla="*/ 1045029 w 1396165"/>
              <a:gd name="connsiteY3" fmla="*/ 914400 h 1698171"/>
              <a:gd name="connsiteX4" fmla="*/ 1233715 w 1396165"/>
              <a:gd name="connsiteY4" fmla="*/ 1103086 h 1698171"/>
              <a:gd name="connsiteX5" fmla="*/ 1364343 w 1396165"/>
              <a:gd name="connsiteY5" fmla="*/ 1320800 h 1698171"/>
              <a:gd name="connsiteX6" fmla="*/ 1393372 w 1396165"/>
              <a:gd name="connsiteY6" fmla="*/ 1465943 h 1698171"/>
              <a:gd name="connsiteX7" fmla="*/ 1393372 w 1396165"/>
              <a:gd name="connsiteY7" fmla="*/ 1698171 h 169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6165" h="1698171">
                <a:moveTo>
                  <a:pt x="0" y="0"/>
                </a:moveTo>
                <a:cubicBezTo>
                  <a:pt x="245533" y="143933"/>
                  <a:pt x="491067" y="287867"/>
                  <a:pt x="638629" y="406400"/>
                </a:cubicBezTo>
                <a:cubicBezTo>
                  <a:pt x="786191" y="524933"/>
                  <a:pt x="817639" y="626533"/>
                  <a:pt x="885372" y="711200"/>
                </a:cubicBezTo>
                <a:cubicBezTo>
                  <a:pt x="953105" y="795867"/>
                  <a:pt x="986972" y="849086"/>
                  <a:pt x="1045029" y="914400"/>
                </a:cubicBezTo>
                <a:cubicBezTo>
                  <a:pt x="1103086" y="979714"/>
                  <a:pt x="1180496" y="1035353"/>
                  <a:pt x="1233715" y="1103086"/>
                </a:cubicBezTo>
                <a:cubicBezTo>
                  <a:pt x="1286934" y="1170819"/>
                  <a:pt x="1337734" y="1260324"/>
                  <a:pt x="1364343" y="1320800"/>
                </a:cubicBezTo>
                <a:cubicBezTo>
                  <a:pt x="1390953" y="1381276"/>
                  <a:pt x="1388534" y="1403048"/>
                  <a:pt x="1393372" y="1465943"/>
                </a:cubicBezTo>
                <a:cubicBezTo>
                  <a:pt x="1398210" y="1528838"/>
                  <a:pt x="1395791" y="1613504"/>
                  <a:pt x="1393372" y="1698171"/>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TextBox 13"/>
          <p:cNvSpPr txBox="1"/>
          <p:nvPr/>
        </p:nvSpPr>
        <p:spPr>
          <a:xfrm>
            <a:off x="3657600" y="6172200"/>
            <a:ext cx="533400" cy="457200"/>
          </a:xfrm>
          <a:prstGeom prst="rect">
            <a:avLst/>
          </a:prstGeom>
          <a:noFill/>
        </p:spPr>
        <p:txBody>
          <a:bodyPr wrap="square" rtlCol="0">
            <a:spAutoFit/>
          </a:bodyPr>
          <a:lstStyle/>
          <a:p>
            <a:r>
              <a:rPr lang="es-ES_tradnl" b="1" dirty="0" smtClean="0">
                <a:solidFill>
                  <a:srgbClr val="FF0000"/>
                </a:solidFill>
              </a:rPr>
              <a:t>L</a:t>
            </a:r>
            <a:endParaRPr lang="es-ES_tradnl" b="1" dirty="0">
              <a:solidFill>
                <a:srgbClr val="FF0000"/>
              </a:solidFill>
            </a:endParaRPr>
          </a:p>
        </p:txBody>
      </p:sp>
      <p:sp>
        <p:nvSpPr>
          <p:cNvPr id="15" name="Freeform 14"/>
          <p:cNvSpPr/>
          <p:nvPr/>
        </p:nvSpPr>
        <p:spPr>
          <a:xfrm>
            <a:off x="4038600" y="6172201"/>
            <a:ext cx="1331686" cy="304800"/>
          </a:xfrm>
          <a:custGeom>
            <a:avLst/>
            <a:gdLst>
              <a:gd name="connsiteX0" fmla="*/ 497547 w 525479"/>
              <a:gd name="connsiteY0" fmla="*/ 0 h 205993"/>
              <a:gd name="connsiteX1" fmla="*/ 497547 w 525479"/>
              <a:gd name="connsiteY1" fmla="*/ 58057 h 205993"/>
              <a:gd name="connsiteX2" fmla="*/ 207262 w 525479"/>
              <a:gd name="connsiteY2" fmla="*/ 174172 h 205993"/>
              <a:gd name="connsiteX3" fmla="*/ 4062 w 525479"/>
              <a:gd name="connsiteY3" fmla="*/ 203200 h 205993"/>
              <a:gd name="connsiteX4" fmla="*/ 91147 w 525479"/>
              <a:gd name="connsiteY4" fmla="*/ 203200 h 205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479" h="205993">
                <a:moveTo>
                  <a:pt x="497547" y="0"/>
                </a:moveTo>
                <a:cubicBezTo>
                  <a:pt x="521737" y="14514"/>
                  <a:pt x="545928" y="29028"/>
                  <a:pt x="497547" y="58057"/>
                </a:cubicBezTo>
                <a:cubicBezTo>
                  <a:pt x="449166" y="87086"/>
                  <a:pt x="289509" y="149982"/>
                  <a:pt x="207262" y="174172"/>
                </a:cubicBezTo>
                <a:cubicBezTo>
                  <a:pt x="125015" y="198362"/>
                  <a:pt x="23414" y="198362"/>
                  <a:pt x="4062" y="203200"/>
                </a:cubicBezTo>
                <a:cubicBezTo>
                  <a:pt x="-15291" y="208038"/>
                  <a:pt x="37928" y="205619"/>
                  <a:pt x="91147" y="20320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Freeform 9"/>
          <p:cNvSpPr/>
          <p:nvPr/>
        </p:nvSpPr>
        <p:spPr>
          <a:xfrm>
            <a:off x="5386391" y="6169120"/>
            <a:ext cx="1841723" cy="826766"/>
          </a:xfrm>
          <a:custGeom>
            <a:avLst/>
            <a:gdLst>
              <a:gd name="connsiteX0" fmla="*/ 27438 w 1841723"/>
              <a:gd name="connsiteY0" fmla="*/ 13966 h 826766"/>
              <a:gd name="connsiteX1" fmla="*/ 114523 w 1841723"/>
              <a:gd name="connsiteY1" fmla="*/ 13966 h 826766"/>
              <a:gd name="connsiteX2" fmla="*/ 941838 w 1841723"/>
              <a:gd name="connsiteY2" fmla="*/ 159109 h 826766"/>
              <a:gd name="connsiteX3" fmla="*/ 1536923 w 1841723"/>
              <a:gd name="connsiteY3" fmla="*/ 463909 h 826766"/>
              <a:gd name="connsiteX4" fmla="*/ 1841723 w 1841723"/>
              <a:gd name="connsiteY4" fmla="*/ 826766 h 826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723" h="826766">
                <a:moveTo>
                  <a:pt x="27438" y="13966"/>
                </a:moveTo>
                <a:cubicBezTo>
                  <a:pt x="-5220" y="1871"/>
                  <a:pt x="-37877" y="-10224"/>
                  <a:pt x="114523" y="13966"/>
                </a:cubicBezTo>
                <a:cubicBezTo>
                  <a:pt x="266923" y="38156"/>
                  <a:pt x="704771" y="84119"/>
                  <a:pt x="941838" y="159109"/>
                </a:cubicBezTo>
                <a:cubicBezTo>
                  <a:pt x="1178905" y="234099"/>
                  <a:pt x="1386942" y="352633"/>
                  <a:pt x="1536923" y="463909"/>
                </a:cubicBezTo>
                <a:cubicBezTo>
                  <a:pt x="1686904" y="575185"/>
                  <a:pt x="1764313" y="700975"/>
                  <a:pt x="1841723" y="826766"/>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Freeform 16"/>
          <p:cNvSpPr/>
          <p:nvPr/>
        </p:nvSpPr>
        <p:spPr>
          <a:xfrm>
            <a:off x="7246921" y="6324601"/>
            <a:ext cx="1287479" cy="533399"/>
          </a:xfrm>
          <a:custGeom>
            <a:avLst/>
            <a:gdLst>
              <a:gd name="connsiteX0" fmla="*/ 497547 w 525479"/>
              <a:gd name="connsiteY0" fmla="*/ 0 h 205993"/>
              <a:gd name="connsiteX1" fmla="*/ 497547 w 525479"/>
              <a:gd name="connsiteY1" fmla="*/ 58057 h 205993"/>
              <a:gd name="connsiteX2" fmla="*/ 207262 w 525479"/>
              <a:gd name="connsiteY2" fmla="*/ 174172 h 205993"/>
              <a:gd name="connsiteX3" fmla="*/ 4062 w 525479"/>
              <a:gd name="connsiteY3" fmla="*/ 203200 h 205993"/>
              <a:gd name="connsiteX4" fmla="*/ 91147 w 525479"/>
              <a:gd name="connsiteY4" fmla="*/ 203200 h 205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479" h="205993">
                <a:moveTo>
                  <a:pt x="497547" y="0"/>
                </a:moveTo>
                <a:cubicBezTo>
                  <a:pt x="521737" y="14514"/>
                  <a:pt x="545928" y="29028"/>
                  <a:pt x="497547" y="58057"/>
                </a:cubicBezTo>
                <a:cubicBezTo>
                  <a:pt x="449166" y="87086"/>
                  <a:pt x="289509" y="149982"/>
                  <a:pt x="207262" y="174172"/>
                </a:cubicBezTo>
                <a:cubicBezTo>
                  <a:pt x="125015" y="198362"/>
                  <a:pt x="23414" y="198362"/>
                  <a:pt x="4062" y="203200"/>
                </a:cubicBezTo>
                <a:cubicBezTo>
                  <a:pt x="-15291" y="208038"/>
                  <a:pt x="37928" y="205619"/>
                  <a:pt x="91147" y="20320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Freeform 10"/>
          <p:cNvSpPr/>
          <p:nvPr/>
        </p:nvSpPr>
        <p:spPr>
          <a:xfrm>
            <a:off x="449943" y="3904343"/>
            <a:ext cx="2002971" cy="899886"/>
          </a:xfrm>
          <a:custGeom>
            <a:avLst/>
            <a:gdLst>
              <a:gd name="connsiteX0" fmla="*/ 2002971 w 2002971"/>
              <a:gd name="connsiteY0" fmla="*/ 899886 h 899886"/>
              <a:gd name="connsiteX1" fmla="*/ 1349828 w 2002971"/>
              <a:gd name="connsiteY1" fmla="*/ 537028 h 899886"/>
              <a:gd name="connsiteX2" fmla="*/ 856343 w 2002971"/>
              <a:gd name="connsiteY2" fmla="*/ 246743 h 899886"/>
              <a:gd name="connsiteX3" fmla="*/ 319314 w 2002971"/>
              <a:gd name="connsiteY3" fmla="*/ 72571 h 899886"/>
              <a:gd name="connsiteX4" fmla="*/ 0 w 2002971"/>
              <a:gd name="connsiteY4" fmla="*/ 0 h 899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971" h="899886">
                <a:moveTo>
                  <a:pt x="2002971" y="899886"/>
                </a:moveTo>
                <a:lnTo>
                  <a:pt x="1349828" y="537028"/>
                </a:lnTo>
                <a:cubicBezTo>
                  <a:pt x="1158723" y="428171"/>
                  <a:pt x="1028095" y="324152"/>
                  <a:pt x="856343" y="246743"/>
                </a:cubicBezTo>
                <a:cubicBezTo>
                  <a:pt x="684591" y="169333"/>
                  <a:pt x="462038" y="113695"/>
                  <a:pt x="319314" y="72571"/>
                </a:cubicBezTo>
                <a:cubicBezTo>
                  <a:pt x="176590" y="31447"/>
                  <a:pt x="88295" y="15723"/>
                  <a:pt x="0" y="0"/>
                </a:cubicBezTo>
              </a:path>
            </a:pathLst>
          </a:custGeom>
          <a:noFill/>
          <a:ln w="3810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3" y="762000"/>
            <a:ext cx="8296275"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794" name="Rectangle 4"/>
          <p:cNvSpPr>
            <a:spLocks noGrp="1" noChangeArrowheads="1"/>
          </p:cNvSpPr>
          <p:nvPr>
            <p:ph type="title"/>
          </p:nvPr>
        </p:nvSpPr>
        <p:spPr>
          <a:xfrm>
            <a:off x="0" y="0"/>
            <a:ext cx="9144000" cy="762000"/>
          </a:xfrm>
        </p:spPr>
        <p:txBody>
          <a:bodyPr/>
          <a:lstStyle/>
          <a:p>
            <a:pPr eaLnBrk="1" hangingPunct="1"/>
            <a:r>
              <a:rPr lang="es-ES_tradnl" altLang="en-US" smtClean="0"/>
              <a:t>700 hPa Vientos y Líneas de Flujo</a:t>
            </a:r>
          </a:p>
        </p:txBody>
      </p:sp>
      <p:sp>
        <p:nvSpPr>
          <p:cNvPr id="4" name="TextBox 3"/>
          <p:cNvSpPr txBox="1">
            <a:spLocks noChangeArrowheads="1"/>
          </p:cNvSpPr>
          <p:nvPr/>
        </p:nvSpPr>
        <p:spPr bwMode="auto">
          <a:xfrm>
            <a:off x="4629150" y="1752600"/>
            <a:ext cx="1676400" cy="830262"/>
          </a:xfrm>
          <a:prstGeom prst="rect">
            <a:avLst/>
          </a:prstGeom>
          <a:solidFill>
            <a:schemeClr val="bg2">
              <a:alpha val="47842"/>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a:t>Flujo Confluente</a:t>
            </a:r>
          </a:p>
        </p:txBody>
      </p:sp>
      <p:cxnSp>
        <p:nvCxnSpPr>
          <p:cNvPr id="5" name="Straight Arrow Connector 4"/>
          <p:cNvCxnSpPr/>
          <p:nvPr/>
        </p:nvCxnSpPr>
        <p:spPr>
          <a:xfrm flipH="1">
            <a:off x="5181600" y="2582862"/>
            <a:ext cx="457200" cy="1455738"/>
          </a:xfrm>
          <a:prstGeom prst="straightConnector1">
            <a:avLst/>
          </a:prstGeom>
          <a:ln w="50800" cmpd="dbl">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2975429" y="4354080"/>
            <a:ext cx="1974174" cy="425309"/>
          </a:xfrm>
          <a:custGeom>
            <a:avLst/>
            <a:gdLst>
              <a:gd name="connsiteX0" fmla="*/ 0 w 1974174"/>
              <a:gd name="connsiteY0" fmla="*/ 174377 h 425309"/>
              <a:gd name="connsiteX1" fmla="*/ 595085 w 1974174"/>
              <a:gd name="connsiteY1" fmla="*/ 87291 h 425309"/>
              <a:gd name="connsiteX2" fmla="*/ 1059542 w 1974174"/>
              <a:gd name="connsiteY2" fmla="*/ 72777 h 425309"/>
              <a:gd name="connsiteX3" fmla="*/ 1407885 w 1974174"/>
              <a:gd name="connsiteY3" fmla="*/ 29234 h 425309"/>
              <a:gd name="connsiteX4" fmla="*/ 1625600 w 1974174"/>
              <a:gd name="connsiteY4" fmla="*/ 206 h 425309"/>
              <a:gd name="connsiteX5" fmla="*/ 1799771 w 1974174"/>
              <a:gd name="connsiteY5" fmla="*/ 43749 h 425309"/>
              <a:gd name="connsiteX6" fmla="*/ 1930400 w 1974174"/>
              <a:gd name="connsiteY6" fmla="*/ 159863 h 425309"/>
              <a:gd name="connsiteX7" fmla="*/ 1973942 w 1974174"/>
              <a:gd name="connsiteY7" fmla="*/ 275977 h 425309"/>
              <a:gd name="connsiteX8" fmla="*/ 1944914 w 1974174"/>
              <a:gd name="connsiteY8" fmla="*/ 377577 h 425309"/>
              <a:gd name="connsiteX9" fmla="*/ 1886857 w 1974174"/>
              <a:gd name="connsiteY9" fmla="*/ 421120 h 425309"/>
              <a:gd name="connsiteX10" fmla="*/ 1843314 w 1974174"/>
              <a:gd name="connsiteY10" fmla="*/ 421120 h 42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4174" h="425309">
                <a:moveTo>
                  <a:pt x="0" y="174377"/>
                </a:moveTo>
                <a:cubicBezTo>
                  <a:pt x="209247" y="139300"/>
                  <a:pt x="418495" y="104224"/>
                  <a:pt x="595085" y="87291"/>
                </a:cubicBezTo>
                <a:cubicBezTo>
                  <a:pt x="771675" y="70358"/>
                  <a:pt x="924075" y="82453"/>
                  <a:pt x="1059542" y="72777"/>
                </a:cubicBezTo>
                <a:cubicBezTo>
                  <a:pt x="1195009" y="63101"/>
                  <a:pt x="1407885" y="29234"/>
                  <a:pt x="1407885" y="29234"/>
                </a:cubicBezTo>
                <a:cubicBezTo>
                  <a:pt x="1502228" y="17139"/>
                  <a:pt x="1560286" y="-2213"/>
                  <a:pt x="1625600" y="206"/>
                </a:cubicBezTo>
                <a:cubicBezTo>
                  <a:pt x="1690914" y="2625"/>
                  <a:pt x="1748971" y="17140"/>
                  <a:pt x="1799771" y="43749"/>
                </a:cubicBezTo>
                <a:cubicBezTo>
                  <a:pt x="1850571" y="70358"/>
                  <a:pt x="1901372" y="121158"/>
                  <a:pt x="1930400" y="159863"/>
                </a:cubicBezTo>
                <a:cubicBezTo>
                  <a:pt x="1959428" y="198568"/>
                  <a:pt x="1971523" y="239691"/>
                  <a:pt x="1973942" y="275977"/>
                </a:cubicBezTo>
                <a:cubicBezTo>
                  <a:pt x="1976361" y="312263"/>
                  <a:pt x="1959428" y="353387"/>
                  <a:pt x="1944914" y="377577"/>
                </a:cubicBezTo>
                <a:cubicBezTo>
                  <a:pt x="1930400" y="401767"/>
                  <a:pt x="1903790" y="413863"/>
                  <a:pt x="1886857" y="421120"/>
                </a:cubicBezTo>
                <a:cubicBezTo>
                  <a:pt x="1869924" y="428377"/>
                  <a:pt x="1856619" y="424748"/>
                  <a:pt x="1843314" y="421120"/>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Freeform 5"/>
          <p:cNvSpPr/>
          <p:nvPr/>
        </p:nvSpPr>
        <p:spPr>
          <a:xfrm>
            <a:off x="3730171" y="3068367"/>
            <a:ext cx="1349829" cy="1561690"/>
          </a:xfrm>
          <a:custGeom>
            <a:avLst/>
            <a:gdLst>
              <a:gd name="connsiteX0" fmla="*/ 0 w 1349829"/>
              <a:gd name="connsiteY0" fmla="*/ 8662 h 1561690"/>
              <a:gd name="connsiteX1" fmla="*/ 58058 w 1349829"/>
              <a:gd name="connsiteY1" fmla="*/ 66719 h 1561690"/>
              <a:gd name="connsiteX2" fmla="*/ 246743 w 1349829"/>
              <a:gd name="connsiteY2" fmla="*/ 502147 h 1561690"/>
              <a:gd name="connsiteX3" fmla="*/ 609600 w 1349829"/>
              <a:gd name="connsiteY3" fmla="*/ 835976 h 1561690"/>
              <a:gd name="connsiteX4" fmla="*/ 856343 w 1349829"/>
              <a:gd name="connsiteY4" fmla="*/ 966604 h 1561690"/>
              <a:gd name="connsiteX5" fmla="*/ 1074058 w 1349829"/>
              <a:gd name="connsiteY5" fmla="*/ 1082719 h 1561690"/>
              <a:gd name="connsiteX6" fmla="*/ 1233715 w 1349829"/>
              <a:gd name="connsiteY6" fmla="*/ 1227862 h 1561690"/>
              <a:gd name="connsiteX7" fmla="*/ 1320800 w 1349829"/>
              <a:gd name="connsiteY7" fmla="*/ 1358490 h 1561690"/>
              <a:gd name="connsiteX8" fmla="*/ 1349829 w 1349829"/>
              <a:gd name="connsiteY8" fmla="*/ 1561690 h 156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9829" h="1561690">
                <a:moveTo>
                  <a:pt x="0" y="8662"/>
                </a:moveTo>
                <a:cubicBezTo>
                  <a:pt x="8467" y="-3434"/>
                  <a:pt x="16934" y="-15529"/>
                  <a:pt x="58058" y="66719"/>
                </a:cubicBezTo>
                <a:cubicBezTo>
                  <a:pt x="99182" y="148967"/>
                  <a:pt x="154819" y="373938"/>
                  <a:pt x="246743" y="502147"/>
                </a:cubicBezTo>
                <a:cubicBezTo>
                  <a:pt x="338667" y="630356"/>
                  <a:pt x="508000" y="758567"/>
                  <a:pt x="609600" y="835976"/>
                </a:cubicBezTo>
                <a:cubicBezTo>
                  <a:pt x="711200" y="913385"/>
                  <a:pt x="856343" y="966604"/>
                  <a:pt x="856343" y="966604"/>
                </a:cubicBezTo>
                <a:cubicBezTo>
                  <a:pt x="933753" y="1007728"/>
                  <a:pt x="1011163" y="1039176"/>
                  <a:pt x="1074058" y="1082719"/>
                </a:cubicBezTo>
                <a:cubicBezTo>
                  <a:pt x="1136953" y="1126262"/>
                  <a:pt x="1192591" y="1181900"/>
                  <a:pt x="1233715" y="1227862"/>
                </a:cubicBezTo>
                <a:cubicBezTo>
                  <a:pt x="1274839" y="1273824"/>
                  <a:pt x="1301448" y="1302852"/>
                  <a:pt x="1320800" y="1358490"/>
                </a:cubicBezTo>
                <a:cubicBezTo>
                  <a:pt x="1340152" y="1414128"/>
                  <a:pt x="1344990" y="1487909"/>
                  <a:pt x="1349829" y="1561690"/>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Freeform 6"/>
          <p:cNvSpPr/>
          <p:nvPr/>
        </p:nvSpPr>
        <p:spPr>
          <a:xfrm>
            <a:off x="3120571" y="3628571"/>
            <a:ext cx="1901372" cy="928915"/>
          </a:xfrm>
          <a:custGeom>
            <a:avLst/>
            <a:gdLst>
              <a:gd name="connsiteX0" fmla="*/ 0 w 1901372"/>
              <a:gd name="connsiteY0" fmla="*/ 0 h 928915"/>
              <a:gd name="connsiteX1" fmla="*/ 435429 w 1901372"/>
              <a:gd name="connsiteY1" fmla="*/ 275772 h 928915"/>
              <a:gd name="connsiteX2" fmla="*/ 943429 w 1901372"/>
              <a:gd name="connsiteY2" fmla="*/ 449943 h 928915"/>
              <a:gd name="connsiteX3" fmla="*/ 1393372 w 1901372"/>
              <a:gd name="connsiteY3" fmla="*/ 566058 h 928915"/>
              <a:gd name="connsiteX4" fmla="*/ 1567543 w 1901372"/>
              <a:gd name="connsiteY4" fmla="*/ 638629 h 928915"/>
              <a:gd name="connsiteX5" fmla="*/ 1727200 w 1901372"/>
              <a:gd name="connsiteY5" fmla="*/ 740229 h 928915"/>
              <a:gd name="connsiteX6" fmla="*/ 1828800 w 1901372"/>
              <a:gd name="connsiteY6" fmla="*/ 827315 h 928915"/>
              <a:gd name="connsiteX7" fmla="*/ 1901372 w 1901372"/>
              <a:gd name="connsiteY7" fmla="*/ 928915 h 92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1372" h="928915">
                <a:moveTo>
                  <a:pt x="0" y="0"/>
                </a:moveTo>
                <a:cubicBezTo>
                  <a:pt x="139095" y="100390"/>
                  <a:pt x="278191" y="200781"/>
                  <a:pt x="435429" y="275772"/>
                </a:cubicBezTo>
                <a:cubicBezTo>
                  <a:pt x="592667" y="350763"/>
                  <a:pt x="783772" y="401562"/>
                  <a:pt x="943429" y="449943"/>
                </a:cubicBezTo>
                <a:cubicBezTo>
                  <a:pt x="1103086" y="498324"/>
                  <a:pt x="1289353" y="534610"/>
                  <a:pt x="1393372" y="566058"/>
                </a:cubicBezTo>
                <a:cubicBezTo>
                  <a:pt x="1497391" y="597506"/>
                  <a:pt x="1511905" y="609601"/>
                  <a:pt x="1567543" y="638629"/>
                </a:cubicBezTo>
                <a:cubicBezTo>
                  <a:pt x="1623181" y="667657"/>
                  <a:pt x="1683657" y="708781"/>
                  <a:pt x="1727200" y="740229"/>
                </a:cubicBezTo>
                <a:cubicBezTo>
                  <a:pt x="1770743" y="771677"/>
                  <a:pt x="1799771" y="795867"/>
                  <a:pt x="1828800" y="827315"/>
                </a:cubicBezTo>
                <a:cubicBezTo>
                  <a:pt x="1857829" y="858763"/>
                  <a:pt x="1879600" y="893839"/>
                  <a:pt x="1901372" y="928915"/>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733425"/>
            <a:ext cx="8401050" cy="612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18" name="Rectangle 4"/>
          <p:cNvSpPr>
            <a:spLocks noGrp="1" noChangeArrowheads="1"/>
          </p:cNvSpPr>
          <p:nvPr>
            <p:ph type="title"/>
          </p:nvPr>
        </p:nvSpPr>
        <p:spPr>
          <a:xfrm>
            <a:off x="685800" y="0"/>
            <a:ext cx="7772400" cy="914400"/>
          </a:xfrm>
        </p:spPr>
        <p:txBody>
          <a:bodyPr/>
          <a:lstStyle/>
          <a:p>
            <a:pPr eaLnBrk="1" hangingPunct="1"/>
            <a:r>
              <a:rPr lang="es-ES_tradnl" altLang="en-US" sz="4000" smtClean="0"/>
              <a:t>850 hPa Vientos y Líneas de Flujo</a:t>
            </a:r>
          </a:p>
        </p:txBody>
      </p:sp>
      <p:sp>
        <p:nvSpPr>
          <p:cNvPr id="4" name="TextBox 3"/>
          <p:cNvSpPr txBox="1">
            <a:spLocks noChangeArrowheads="1"/>
          </p:cNvSpPr>
          <p:nvPr/>
        </p:nvSpPr>
        <p:spPr bwMode="auto">
          <a:xfrm>
            <a:off x="4686300" y="2591594"/>
            <a:ext cx="1676400" cy="830262"/>
          </a:xfrm>
          <a:prstGeom prst="rect">
            <a:avLst/>
          </a:prstGeom>
          <a:solidFill>
            <a:schemeClr val="bg2">
              <a:alpha val="47842"/>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dirty="0"/>
              <a:t>Flujo Confluente</a:t>
            </a:r>
          </a:p>
        </p:txBody>
      </p:sp>
      <p:cxnSp>
        <p:nvCxnSpPr>
          <p:cNvPr id="5" name="Straight Arrow Connector 4"/>
          <p:cNvCxnSpPr/>
          <p:nvPr/>
        </p:nvCxnSpPr>
        <p:spPr>
          <a:xfrm flipH="1">
            <a:off x="4953000" y="3421063"/>
            <a:ext cx="685800" cy="1074737"/>
          </a:xfrm>
          <a:prstGeom prst="straightConnector1">
            <a:avLst/>
          </a:prstGeom>
          <a:ln w="50800" cmpd="dbl">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362200" y="3006725"/>
            <a:ext cx="1524000" cy="0"/>
          </a:xfrm>
          <a:prstGeom prst="straightConnector1">
            <a:avLst/>
          </a:prstGeom>
          <a:ln w="50800" cmpd="dbl">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a:spLocks noChangeArrowheads="1"/>
          </p:cNvSpPr>
          <p:nvPr/>
        </p:nvSpPr>
        <p:spPr bwMode="auto">
          <a:xfrm>
            <a:off x="685800" y="2590800"/>
            <a:ext cx="1676400" cy="830263"/>
          </a:xfrm>
          <a:prstGeom prst="rect">
            <a:avLst/>
          </a:prstGeom>
          <a:solidFill>
            <a:schemeClr val="bg2">
              <a:alpha val="47842"/>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a:t>Jet del Norte</a:t>
            </a:r>
          </a:p>
        </p:txBody>
      </p:sp>
      <p:sp>
        <p:nvSpPr>
          <p:cNvPr id="2" name="Freeform 1"/>
          <p:cNvSpPr/>
          <p:nvPr/>
        </p:nvSpPr>
        <p:spPr>
          <a:xfrm>
            <a:off x="3439886" y="2380343"/>
            <a:ext cx="1117600" cy="1684906"/>
          </a:xfrm>
          <a:custGeom>
            <a:avLst/>
            <a:gdLst>
              <a:gd name="connsiteX0" fmla="*/ 0 w 1117600"/>
              <a:gd name="connsiteY0" fmla="*/ 0 h 1684906"/>
              <a:gd name="connsiteX1" fmla="*/ 464457 w 1117600"/>
              <a:gd name="connsiteY1" fmla="*/ 333828 h 1684906"/>
              <a:gd name="connsiteX2" fmla="*/ 682171 w 1117600"/>
              <a:gd name="connsiteY2" fmla="*/ 653143 h 1684906"/>
              <a:gd name="connsiteX3" fmla="*/ 740228 w 1117600"/>
              <a:gd name="connsiteY3" fmla="*/ 972457 h 1684906"/>
              <a:gd name="connsiteX4" fmla="*/ 725714 w 1117600"/>
              <a:gd name="connsiteY4" fmla="*/ 1219200 h 1684906"/>
              <a:gd name="connsiteX5" fmla="*/ 827314 w 1117600"/>
              <a:gd name="connsiteY5" fmla="*/ 1480457 h 1684906"/>
              <a:gd name="connsiteX6" fmla="*/ 1030514 w 1117600"/>
              <a:gd name="connsiteY6" fmla="*/ 1654628 h 1684906"/>
              <a:gd name="connsiteX7" fmla="*/ 1117600 w 1117600"/>
              <a:gd name="connsiteY7" fmla="*/ 1683657 h 168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7600" h="1684906">
                <a:moveTo>
                  <a:pt x="0" y="0"/>
                </a:moveTo>
                <a:cubicBezTo>
                  <a:pt x="175381" y="112485"/>
                  <a:pt x="350762" y="224971"/>
                  <a:pt x="464457" y="333828"/>
                </a:cubicBezTo>
                <a:cubicBezTo>
                  <a:pt x="578152" y="442685"/>
                  <a:pt x="636209" y="546705"/>
                  <a:pt x="682171" y="653143"/>
                </a:cubicBezTo>
                <a:cubicBezTo>
                  <a:pt x="728133" y="759581"/>
                  <a:pt x="732971" y="878114"/>
                  <a:pt x="740228" y="972457"/>
                </a:cubicBezTo>
                <a:cubicBezTo>
                  <a:pt x="747485" y="1066800"/>
                  <a:pt x="711200" y="1134533"/>
                  <a:pt x="725714" y="1219200"/>
                </a:cubicBezTo>
                <a:cubicBezTo>
                  <a:pt x="740228" y="1303867"/>
                  <a:pt x="776514" y="1407886"/>
                  <a:pt x="827314" y="1480457"/>
                </a:cubicBezTo>
                <a:cubicBezTo>
                  <a:pt x="878114" y="1553028"/>
                  <a:pt x="982133" y="1620761"/>
                  <a:pt x="1030514" y="1654628"/>
                </a:cubicBezTo>
                <a:cubicBezTo>
                  <a:pt x="1078895" y="1688495"/>
                  <a:pt x="1098247" y="1686076"/>
                  <a:pt x="1117600" y="1683657"/>
                </a:cubicBezTo>
              </a:path>
            </a:pathLst>
          </a:custGeom>
          <a:noFill/>
          <a:ln w="38100">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Freeform 2"/>
          <p:cNvSpPr/>
          <p:nvPr/>
        </p:nvSpPr>
        <p:spPr>
          <a:xfrm>
            <a:off x="2728686" y="4089189"/>
            <a:ext cx="1712685" cy="1397211"/>
          </a:xfrm>
          <a:custGeom>
            <a:avLst/>
            <a:gdLst>
              <a:gd name="connsiteX0" fmla="*/ 0 w 1712685"/>
              <a:gd name="connsiteY0" fmla="*/ 1397211 h 1397211"/>
              <a:gd name="connsiteX1" fmla="*/ 333828 w 1712685"/>
              <a:gd name="connsiteY1" fmla="*/ 1135954 h 1397211"/>
              <a:gd name="connsiteX2" fmla="*/ 580571 w 1712685"/>
              <a:gd name="connsiteY2" fmla="*/ 511840 h 1397211"/>
              <a:gd name="connsiteX3" fmla="*/ 754743 w 1712685"/>
              <a:gd name="connsiteY3" fmla="*/ 148982 h 1397211"/>
              <a:gd name="connsiteX4" fmla="*/ 1088571 w 1712685"/>
              <a:gd name="connsiteY4" fmla="*/ 3840 h 1397211"/>
              <a:gd name="connsiteX5" fmla="*/ 1494971 w 1712685"/>
              <a:gd name="connsiteY5" fmla="*/ 47382 h 1397211"/>
              <a:gd name="connsiteX6" fmla="*/ 1712685 w 1712685"/>
              <a:gd name="connsiteY6" fmla="*/ 105440 h 1397211"/>
              <a:gd name="connsiteX7" fmla="*/ 1712685 w 1712685"/>
              <a:gd name="connsiteY7" fmla="*/ 105440 h 139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2685" h="1397211">
                <a:moveTo>
                  <a:pt x="0" y="1397211"/>
                </a:moveTo>
                <a:cubicBezTo>
                  <a:pt x="118533" y="1340363"/>
                  <a:pt x="237066" y="1283516"/>
                  <a:pt x="333828" y="1135954"/>
                </a:cubicBezTo>
                <a:cubicBezTo>
                  <a:pt x="430590" y="988392"/>
                  <a:pt x="510418" y="676335"/>
                  <a:pt x="580571" y="511840"/>
                </a:cubicBezTo>
                <a:cubicBezTo>
                  <a:pt x="650724" y="347345"/>
                  <a:pt x="670076" y="233649"/>
                  <a:pt x="754743" y="148982"/>
                </a:cubicBezTo>
                <a:cubicBezTo>
                  <a:pt x="839410" y="64315"/>
                  <a:pt x="965200" y="20773"/>
                  <a:pt x="1088571" y="3840"/>
                </a:cubicBezTo>
                <a:cubicBezTo>
                  <a:pt x="1211942" y="-13093"/>
                  <a:pt x="1390952" y="30449"/>
                  <a:pt x="1494971" y="47382"/>
                </a:cubicBezTo>
                <a:cubicBezTo>
                  <a:pt x="1598990" y="64315"/>
                  <a:pt x="1712685" y="105440"/>
                  <a:pt x="1712685" y="105440"/>
                </a:cubicBezTo>
                <a:lnTo>
                  <a:pt x="1712685" y="105440"/>
                </a:lnTo>
              </a:path>
            </a:pathLst>
          </a:custGeom>
          <a:noFill/>
          <a:ln w="38100">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TextBox 10"/>
          <p:cNvSpPr txBox="1">
            <a:spLocks noChangeArrowheads="1"/>
          </p:cNvSpPr>
          <p:nvPr/>
        </p:nvSpPr>
        <p:spPr bwMode="auto">
          <a:xfrm>
            <a:off x="685800" y="4275137"/>
            <a:ext cx="1676400" cy="461665"/>
          </a:xfrm>
          <a:prstGeom prst="rect">
            <a:avLst/>
          </a:prstGeom>
          <a:solidFill>
            <a:schemeClr val="bg2">
              <a:alpha val="47842"/>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dirty="0"/>
              <a:t>Jet </a:t>
            </a:r>
            <a:r>
              <a:rPr lang="es-ES_tradnl" altLang="en-US" dirty="0" smtClean="0"/>
              <a:t>del Sur</a:t>
            </a:r>
            <a:endParaRPr lang="es-ES_tradnl" altLang="en-US" dirty="0"/>
          </a:p>
        </p:txBody>
      </p:sp>
      <p:cxnSp>
        <p:nvCxnSpPr>
          <p:cNvPr id="12" name="Straight Arrow Connector 11"/>
          <p:cNvCxnSpPr/>
          <p:nvPr/>
        </p:nvCxnSpPr>
        <p:spPr>
          <a:xfrm>
            <a:off x="2438400" y="4495800"/>
            <a:ext cx="1001486" cy="0"/>
          </a:xfrm>
          <a:prstGeom prst="straightConnector1">
            <a:avLst/>
          </a:prstGeom>
          <a:ln w="50800" cmpd="dbl">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200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200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200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200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s-ES_tradnl" altLang="en-US" sz="4000" dirty="0" smtClean="0"/>
              <a:t>Análisis Subjetivo: Fuentes de Convergencia en Niveles Bajos</a:t>
            </a:r>
          </a:p>
        </p:txBody>
      </p:sp>
      <p:sp>
        <p:nvSpPr>
          <p:cNvPr id="35843" name="Rectangle 3"/>
          <p:cNvSpPr>
            <a:spLocks noGrp="1" noChangeArrowheads="1"/>
          </p:cNvSpPr>
          <p:nvPr>
            <p:ph type="body" idx="1"/>
          </p:nvPr>
        </p:nvSpPr>
        <p:spPr/>
        <p:txBody>
          <a:bodyPr/>
          <a:lstStyle/>
          <a:p>
            <a:pPr eaLnBrk="1" hangingPunct="1">
              <a:lnSpc>
                <a:spcPct val="90000"/>
              </a:lnSpc>
            </a:pPr>
            <a:r>
              <a:rPr lang="es-ES_tradnl" altLang="en-US" sz="2800" dirty="0" smtClean="0"/>
              <a:t>En este ejemplo, hay dos fuentes que pueden contribuir a un patrón convergente a escala sinóptica:</a:t>
            </a:r>
          </a:p>
          <a:p>
            <a:pPr lvl="1" eaLnBrk="1" hangingPunct="1">
              <a:lnSpc>
                <a:spcPct val="90000"/>
              </a:lnSpc>
            </a:pPr>
            <a:r>
              <a:rPr lang="es-ES_tradnl" altLang="en-US" sz="2400" dirty="0" smtClean="0"/>
              <a:t>Frente en superficie undulado en el sur de Brasil-Norte de Uruguay-Noroeste de Argentina</a:t>
            </a:r>
          </a:p>
          <a:p>
            <a:pPr lvl="1" eaLnBrk="1" hangingPunct="1">
              <a:lnSpc>
                <a:spcPct val="90000"/>
              </a:lnSpc>
            </a:pPr>
            <a:r>
              <a:rPr lang="es-ES_tradnl" altLang="en-US" sz="2400" dirty="0" smtClean="0"/>
              <a:t>La otra es la asíntota confluente que vemos casi paralela al frente y la cual esta evidente en los niveles de 700 y 850 hPa.</a:t>
            </a:r>
          </a:p>
          <a:p>
            <a:pPr eaLnBrk="1" hangingPunct="1">
              <a:lnSpc>
                <a:spcPct val="90000"/>
              </a:lnSpc>
            </a:pPr>
            <a:r>
              <a:rPr lang="es-ES_tradnl" altLang="en-US" sz="2800" dirty="0" smtClean="0"/>
              <a:t>Además, hay una baja en 850 hPa la cual se esta centrando en el </a:t>
            </a:r>
            <a:r>
              <a:rPr lang="es-ES_tradnl" altLang="en-US" sz="2800" dirty="0" err="1" smtClean="0"/>
              <a:t>Rió</a:t>
            </a:r>
            <a:r>
              <a:rPr lang="es-ES_tradnl" altLang="en-US" sz="2800" dirty="0" smtClean="0"/>
              <a:t> de la Plata.</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s-ES_tradnl" dirty="0" smtClean="0"/>
              <a:t>Convergencia en 850</a:t>
            </a:r>
            <a:br>
              <a:rPr lang="es-ES_tradnl" dirty="0" smtClean="0"/>
            </a:br>
            <a:r>
              <a:rPr lang="es-ES_tradnl" sz="3200" dirty="0" smtClean="0"/>
              <a:t>(Rojo Convergencia)</a:t>
            </a:r>
            <a:endParaRPr lang="es-ES_tradnl" sz="3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125140"/>
            <a:ext cx="7620000" cy="5732860"/>
          </a:xfrm>
          <a:prstGeom prst="rect">
            <a:avLst/>
          </a:prstGeom>
        </p:spPr>
      </p:pic>
    </p:spTree>
    <p:extLst>
      <p:ext uri="{BB962C8B-B14F-4D97-AF65-F5344CB8AC3E}">
        <p14:creationId xmlns:p14="http://schemas.microsoft.com/office/powerpoint/2010/main" val="3229718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3"/>
          <p:cNvSpPr>
            <a:spLocks noGrp="1" noChangeArrowheads="1"/>
          </p:cNvSpPr>
          <p:nvPr>
            <p:ph sz="half" idx="1"/>
          </p:nvPr>
        </p:nvSpPr>
        <p:spPr/>
        <p:txBody>
          <a:bodyPr/>
          <a:lstStyle/>
          <a:p>
            <a:pPr eaLnBrk="1" hangingPunct="1"/>
            <a:r>
              <a:rPr lang="es-ES_tradnl" altLang="en-US" sz="2400" dirty="0" smtClean="0">
                <a:cs typeface="Times New Roman" pitchFamily="18" charset="0"/>
              </a:rPr>
              <a:t>¿</a:t>
            </a:r>
            <a:r>
              <a:rPr lang="es-ES_tradnl" altLang="en-US" sz="2400" dirty="0" smtClean="0"/>
              <a:t>Divergencia o Convergencia en altura?</a:t>
            </a:r>
          </a:p>
          <a:p>
            <a:pPr eaLnBrk="1" hangingPunct="1"/>
            <a:r>
              <a:rPr lang="es-ES_tradnl" altLang="en-US" sz="2400" dirty="0" smtClean="0">
                <a:cs typeface="Times New Roman" pitchFamily="18" charset="0"/>
              </a:rPr>
              <a:t>¿</a:t>
            </a:r>
            <a:r>
              <a:rPr lang="es-ES_tradnl" altLang="en-US" sz="2400" dirty="0" smtClean="0"/>
              <a:t>Columna de aire estable o inestable?</a:t>
            </a:r>
          </a:p>
          <a:p>
            <a:pPr lvl="1" eaLnBrk="1" hangingPunct="1"/>
            <a:r>
              <a:rPr lang="es-ES_tradnl" altLang="en-US" sz="2000" dirty="0" smtClean="0"/>
              <a:t>LI</a:t>
            </a:r>
          </a:p>
          <a:p>
            <a:pPr lvl="1" eaLnBrk="1" hangingPunct="1"/>
            <a:r>
              <a:rPr lang="es-ES_tradnl" altLang="en-US" sz="2000" dirty="0" smtClean="0"/>
              <a:t>KI</a:t>
            </a:r>
          </a:p>
          <a:p>
            <a:pPr lvl="1" eaLnBrk="1" hangingPunct="1"/>
            <a:r>
              <a:rPr lang="es-ES_tradnl" altLang="en-US" sz="2000" dirty="0" smtClean="0"/>
              <a:t>SSI</a:t>
            </a:r>
          </a:p>
          <a:p>
            <a:pPr lvl="1" eaLnBrk="1" hangingPunct="1"/>
            <a:r>
              <a:rPr lang="es-ES_tradnl" altLang="en-US" sz="2000" dirty="0" smtClean="0"/>
              <a:t>TTI</a:t>
            </a:r>
          </a:p>
          <a:p>
            <a:pPr lvl="1" eaLnBrk="1" hangingPunct="1"/>
            <a:r>
              <a:rPr lang="es-ES_tradnl" altLang="en-US" sz="2000" dirty="0" smtClean="0"/>
              <a:t>CAPE/CINS</a:t>
            </a:r>
          </a:p>
          <a:p>
            <a:pPr lvl="1" eaLnBrk="1" hangingPunct="1"/>
            <a:r>
              <a:rPr lang="es-ES_tradnl" altLang="en-US" sz="2000" dirty="0" smtClean="0"/>
              <a:t>GDI</a:t>
            </a:r>
          </a:p>
          <a:p>
            <a:pPr eaLnBrk="1" hangingPunct="1"/>
            <a:r>
              <a:rPr lang="es-ES_tradnl" altLang="en-US" sz="2400" dirty="0" smtClean="0">
                <a:cs typeface="Times New Roman" pitchFamily="18" charset="0"/>
              </a:rPr>
              <a:t>¿</a:t>
            </a:r>
            <a:r>
              <a:rPr lang="es-ES_tradnl" altLang="en-US" sz="2400" dirty="0" err="1" smtClean="0"/>
              <a:t>Gatillador</a:t>
            </a:r>
            <a:r>
              <a:rPr lang="es-ES_tradnl" altLang="en-US" sz="2400" dirty="0" smtClean="0"/>
              <a:t>/Disparador? </a:t>
            </a:r>
          </a:p>
        </p:txBody>
      </p:sp>
      <p:sp>
        <p:nvSpPr>
          <p:cNvPr id="10244" name="Rectangle 4"/>
          <p:cNvSpPr>
            <a:spLocks noGrp="1" noChangeArrowheads="1"/>
          </p:cNvSpPr>
          <p:nvPr>
            <p:ph sz="half" idx="2"/>
          </p:nvPr>
        </p:nvSpPr>
        <p:spPr/>
        <p:txBody>
          <a:bodyPr/>
          <a:lstStyle/>
          <a:p>
            <a:pPr eaLnBrk="1" hangingPunct="1"/>
            <a:r>
              <a:rPr lang="es-ES_tradnl" altLang="en-US" sz="2400" dirty="0" smtClean="0">
                <a:cs typeface="Times New Roman" pitchFamily="18" charset="0"/>
              </a:rPr>
              <a:t>¿</a:t>
            </a:r>
            <a:r>
              <a:rPr lang="es-ES_tradnl" altLang="en-US" sz="2400" dirty="0" smtClean="0"/>
              <a:t>Divergencia o Convergencia en Niveles Bajos?</a:t>
            </a:r>
          </a:p>
          <a:p>
            <a:pPr eaLnBrk="1" hangingPunct="1"/>
            <a:r>
              <a:rPr lang="es-ES_tradnl" altLang="en-US" sz="2400" dirty="0" smtClean="0">
                <a:solidFill>
                  <a:schemeClr val="accent5">
                    <a:lumMod val="75000"/>
                  </a:schemeClr>
                </a:solidFill>
                <a:cs typeface="Times New Roman" pitchFamily="18" charset="0"/>
              </a:rPr>
              <a:t>¿¿</a:t>
            </a:r>
            <a:r>
              <a:rPr lang="es-ES_tradnl" altLang="en-US" sz="2400" b="1" dirty="0" smtClean="0">
                <a:solidFill>
                  <a:schemeClr val="accent5">
                    <a:lumMod val="75000"/>
                  </a:schemeClr>
                </a:solidFill>
              </a:rPr>
              <a:t>Contenido de Agua??</a:t>
            </a:r>
          </a:p>
          <a:p>
            <a:pPr lvl="1" eaLnBrk="1" hangingPunct="1"/>
            <a:r>
              <a:rPr lang="es-ES_tradnl" altLang="en-US" sz="2000" dirty="0" smtClean="0"/>
              <a:t>Razón de Mezcla</a:t>
            </a:r>
          </a:p>
          <a:p>
            <a:pPr lvl="1" eaLnBrk="1" hangingPunct="1"/>
            <a:r>
              <a:rPr lang="es-ES_tradnl" altLang="en-US" sz="2000" dirty="0" err="1" smtClean="0"/>
              <a:t>Td</a:t>
            </a:r>
            <a:endParaRPr lang="es-ES_tradnl" altLang="en-US" sz="2000" dirty="0" smtClean="0"/>
          </a:p>
          <a:p>
            <a:pPr lvl="1" eaLnBrk="1" hangingPunct="1"/>
            <a:r>
              <a:rPr lang="es-ES_tradnl" altLang="en-US" sz="2000" dirty="0" smtClean="0"/>
              <a:t>PW</a:t>
            </a:r>
          </a:p>
          <a:p>
            <a:pPr lvl="1" eaLnBrk="1" hangingPunct="1"/>
            <a:r>
              <a:rPr lang="es-ES_tradnl" altLang="en-US" sz="2000" dirty="0" smtClean="0"/>
              <a:t>RH?</a:t>
            </a:r>
          </a:p>
          <a:p>
            <a:pPr lvl="2" eaLnBrk="1" hangingPunct="1"/>
            <a:r>
              <a:rPr lang="es-ES_tradnl" altLang="en-US" sz="1800" dirty="0" smtClean="0"/>
              <a:t>Solo cuantifica la saturación, NO el contenido.</a:t>
            </a:r>
          </a:p>
          <a:p>
            <a:pPr eaLnBrk="1" hangingPunct="1"/>
            <a:endParaRPr lang="es-ES_tradnl" altLang="en-US" sz="2400" dirty="0" smtClean="0"/>
          </a:p>
        </p:txBody>
      </p:sp>
      <p:sp>
        <p:nvSpPr>
          <p:cNvPr id="7172" name="Rectangle 2"/>
          <p:cNvSpPr>
            <a:spLocks noGrp="1" noChangeArrowheads="1"/>
          </p:cNvSpPr>
          <p:nvPr>
            <p:ph type="title"/>
          </p:nvPr>
        </p:nvSpPr>
        <p:spPr>
          <a:xfrm>
            <a:off x="0" y="228600"/>
            <a:ext cx="9144000" cy="1524000"/>
          </a:xfrm>
        </p:spPr>
        <p:txBody>
          <a:bodyPr/>
          <a:lstStyle/>
          <a:p>
            <a:pPr eaLnBrk="1" hangingPunct="1"/>
            <a:r>
              <a:rPr lang="es-ES_tradnl" altLang="en-US" sz="4000" dirty="0" smtClean="0"/>
              <a:t>El Método del Embudo Considera los Parámetros que Controlan la Dinámica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24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24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024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24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24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24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0243">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243">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244">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0244">
                                            <p:txEl>
                                              <p:pRg st="1" end="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10244">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0244">
                                            <p:txEl>
                                              <p:pRg st="3" end="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499"/>
                                          </p:stCondLst>
                                        </p:cTn>
                                        <p:tgtEl>
                                          <p:spTgt spid="10244">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499"/>
                                          </p:stCondLst>
                                        </p:cTn>
                                        <p:tgtEl>
                                          <p:spTgt spid="10244">
                                            <p:txEl>
                                              <p:pRg st="5" end="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499"/>
                                          </p:stCondLst>
                                        </p:cTn>
                                        <p:tgtEl>
                                          <p:spTgt spid="1024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utoUpdateAnimBg="0"/>
      <p:bldP spid="10244"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629443"/>
            <a:ext cx="8477250" cy="620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0" name="Rectangle 4"/>
          <p:cNvSpPr>
            <a:spLocks noGrp="1" noChangeArrowheads="1"/>
          </p:cNvSpPr>
          <p:nvPr>
            <p:ph type="title"/>
          </p:nvPr>
        </p:nvSpPr>
        <p:spPr>
          <a:xfrm>
            <a:off x="0" y="0"/>
            <a:ext cx="9144000" cy="533400"/>
          </a:xfrm>
        </p:spPr>
        <p:txBody>
          <a:bodyPr/>
          <a:lstStyle/>
          <a:p>
            <a:pPr eaLnBrk="1" hangingPunct="1"/>
            <a:r>
              <a:rPr lang="es-ES_tradnl" altLang="en-US" sz="3600" dirty="0" smtClean="0"/>
              <a:t>Divergencia en Niveles Bajos (SPF-500 hPa)</a:t>
            </a:r>
          </a:p>
        </p:txBody>
      </p:sp>
      <p:sp>
        <p:nvSpPr>
          <p:cNvPr id="4" name="TextBox 3"/>
          <p:cNvSpPr txBox="1">
            <a:spLocks noChangeArrowheads="1"/>
          </p:cNvSpPr>
          <p:nvPr/>
        </p:nvSpPr>
        <p:spPr bwMode="auto">
          <a:xfrm>
            <a:off x="4667250" y="2133600"/>
            <a:ext cx="1752600" cy="461665"/>
          </a:xfrm>
          <a:prstGeom prst="rect">
            <a:avLst/>
          </a:prstGeom>
          <a:solidFill>
            <a:schemeClr val="bg2">
              <a:alpha val="47842"/>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dirty="0" smtClean="0"/>
              <a:t>Convergente</a:t>
            </a:r>
            <a:endParaRPr lang="es-ES_tradnl" altLang="en-US" dirty="0"/>
          </a:p>
        </p:txBody>
      </p:sp>
      <p:cxnSp>
        <p:nvCxnSpPr>
          <p:cNvPr id="5" name="Straight Arrow Connector 4"/>
          <p:cNvCxnSpPr>
            <a:stCxn id="4" idx="2"/>
          </p:cNvCxnSpPr>
          <p:nvPr/>
        </p:nvCxnSpPr>
        <p:spPr>
          <a:xfrm flipH="1">
            <a:off x="4953000" y="2595265"/>
            <a:ext cx="590550" cy="1748135"/>
          </a:xfrm>
          <a:prstGeom prst="straightConnector1">
            <a:avLst/>
          </a:prstGeom>
          <a:ln w="50800" cmpd="dbl">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363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s-ES_tradnl" altLang="en-US" sz="4000" smtClean="0">
                <a:cs typeface="Times New Roman" pitchFamily="18" charset="0"/>
              </a:rPr>
              <a:t>¿</a:t>
            </a:r>
            <a:r>
              <a:rPr lang="es-ES_tradnl" altLang="en-US" sz="4000" smtClean="0"/>
              <a:t>Porque usar la Divergencia de la Capa Promedio de SPF-500 hPa?</a:t>
            </a:r>
          </a:p>
        </p:txBody>
      </p:sp>
      <p:sp>
        <p:nvSpPr>
          <p:cNvPr id="47107" name="Rectangle 3"/>
          <p:cNvSpPr>
            <a:spLocks noGrp="1" noChangeArrowheads="1"/>
          </p:cNvSpPr>
          <p:nvPr>
            <p:ph type="body" idx="1"/>
          </p:nvPr>
        </p:nvSpPr>
        <p:spPr/>
        <p:txBody>
          <a:bodyPr/>
          <a:lstStyle/>
          <a:p>
            <a:pPr eaLnBrk="1" hangingPunct="1"/>
            <a:r>
              <a:rPr lang="es-ES_tradnl" altLang="en-US" smtClean="0"/>
              <a:t>La Atmósfera es un fluido tridimensional.</a:t>
            </a:r>
          </a:p>
          <a:p>
            <a:pPr lvl="1" eaLnBrk="1" hangingPunct="1"/>
            <a:r>
              <a:rPr lang="es-ES_tradnl" altLang="en-US" smtClean="0"/>
              <a:t>Fijar la atención en un solo nivel podría conducir a conclusiones erróneas.</a:t>
            </a:r>
          </a:p>
          <a:p>
            <a:pPr lvl="1" eaLnBrk="1" hangingPunct="1"/>
            <a:r>
              <a:rPr lang="es-ES_tradnl" altLang="en-US" smtClean="0"/>
              <a:t>Evaluación de la divergencia en una capa proporciona una perspectiva de lo que esta ocurriendo en una columna.</a:t>
            </a:r>
          </a:p>
        </p:txBody>
      </p:sp>
    </p:spTree>
    <p:extLst>
      <p:ext uri="{BB962C8B-B14F-4D97-AF65-F5344CB8AC3E}">
        <p14:creationId xmlns:p14="http://schemas.microsoft.com/office/powerpoint/2010/main" val="195643576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71600"/>
            <a:ext cx="9281829"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866" name="Rectangle 4"/>
          <p:cNvSpPr>
            <a:spLocks noGrp="1" noChangeArrowheads="1"/>
          </p:cNvSpPr>
          <p:nvPr>
            <p:ph type="title"/>
          </p:nvPr>
        </p:nvSpPr>
        <p:spPr>
          <a:xfrm>
            <a:off x="685800" y="0"/>
            <a:ext cx="7772400" cy="685800"/>
          </a:xfrm>
        </p:spPr>
        <p:txBody>
          <a:bodyPr/>
          <a:lstStyle/>
          <a:p>
            <a:pPr eaLnBrk="1" hangingPunct="1"/>
            <a:r>
              <a:rPr lang="es-ES_tradnl" altLang="en-US" sz="4000" smtClean="0"/>
              <a:t>En Cuatro Paneles</a:t>
            </a:r>
          </a:p>
        </p:txBody>
      </p:sp>
      <p:sp>
        <p:nvSpPr>
          <p:cNvPr id="36868" name="Text Box 6"/>
          <p:cNvSpPr txBox="1">
            <a:spLocks noChangeArrowheads="1"/>
          </p:cNvSpPr>
          <p:nvPr/>
        </p:nvSpPr>
        <p:spPr bwMode="auto">
          <a:xfrm>
            <a:off x="-76200" y="1371600"/>
            <a:ext cx="2590800" cy="461665"/>
          </a:xfrm>
          <a:prstGeom prst="rect">
            <a:avLst/>
          </a:prstGeom>
          <a:solidFill>
            <a:schemeClr val="bg2"/>
          </a:solidFill>
          <a:ln>
            <a:noFill/>
          </a:ln>
          <a:effec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dirty="0" err="1">
                <a:solidFill>
                  <a:schemeClr val="tx2"/>
                </a:solidFill>
              </a:rPr>
              <a:t>Div</a:t>
            </a:r>
            <a:r>
              <a:rPr lang="es-ES_tradnl" altLang="en-US" dirty="0">
                <a:solidFill>
                  <a:schemeClr val="tx2"/>
                </a:solidFill>
              </a:rPr>
              <a:t>: </a:t>
            </a:r>
            <a:r>
              <a:rPr lang="es-ES_tradnl" altLang="en-US" dirty="0" smtClean="0">
                <a:solidFill>
                  <a:schemeClr val="tx2"/>
                </a:solidFill>
              </a:rPr>
              <a:t>500-250</a:t>
            </a:r>
            <a:endParaRPr lang="es-ES_tradnl" altLang="en-US" dirty="0">
              <a:solidFill>
                <a:schemeClr val="tx2"/>
              </a:solidFill>
            </a:endParaRPr>
          </a:p>
        </p:txBody>
      </p:sp>
      <p:sp>
        <p:nvSpPr>
          <p:cNvPr id="9" name="Text Box 6"/>
          <p:cNvSpPr txBox="1">
            <a:spLocks noChangeArrowheads="1"/>
          </p:cNvSpPr>
          <p:nvPr/>
        </p:nvSpPr>
        <p:spPr bwMode="auto">
          <a:xfrm>
            <a:off x="0" y="3729335"/>
            <a:ext cx="2590800" cy="461665"/>
          </a:xfrm>
          <a:prstGeom prst="rect">
            <a:avLst/>
          </a:prstGeom>
          <a:solidFill>
            <a:schemeClr val="bg2"/>
          </a:solidFill>
          <a:ln>
            <a:noFill/>
          </a:ln>
          <a:effec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dirty="0" err="1">
                <a:solidFill>
                  <a:schemeClr val="tx2"/>
                </a:solidFill>
              </a:rPr>
              <a:t>Div</a:t>
            </a:r>
            <a:r>
              <a:rPr lang="es-ES_tradnl" altLang="en-US" dirty="0">
                <a:solidFill>
                  <a:schemeClr val="tx2"/>
                </a:solidFill>
              </a:rPr>
              <a:t>: </a:t>
            </a:r>
            <a:r>
              <a:rPr lang="es-ES_tradnl" altLang="en-US" dirty="0" smtClean="0">
                <a:solidFill>
                  <a:schemeClr val="tx2"/>
                </a:solidFill>
              </a:rPr>
              <a:t>SPF-500</a:t>
            </a:r>
            <a:endParaRPr lang="es-ES_tradnl" altLang="en-US" dirty="0">
              <a:solidFill>
                <a:schemeClr val="tx2"/>
              </a:solidFill>
            </a:endParaRPr>
          </a:p>
        </p:txBody>
      </p:sp>
      <p:sp>
        <p:nvSpPr>
          <p:cNvPr id="10" name="Text Box 6"/>
          <p:cNvSpPr txBox="1">
            <a:spLocks noChangeArrowheads="1"/>
          </p:cNvSpPr>
          <p:nvPr/>
        </p:nvSpPr>
        <p:spPr bwMode="auto">
          <a:xfrm>
            <a:off x="4648200" y="1371600"/>
            <a:ext cx="2590800" cy="461665"/>
          </a:xfrm>
          <a:prstGeom prst="rect">
            <a:avLst/>
          </a:prstGeom>
          <a:solidFill>
            <a:schemeClr val="bg2"/>
          </a:solidFill>
          <a:ln>
            <a:noFill/>
          </a:ln>
          <a:effec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dirty="0" err="1" smtClean="0">
                <a:solidFill>
                  <a:schemeClr val="tx2"/>
                </a:solidFill>
              </a:rPr>
              <a:t>Gatillador</a:t>
            </a:r>
            <a:r>
              <a:rPr lang="es-ES_tradnl" altLang="en-US" dirty="0" smtClean="0">
                <a:solidFill>
                  <a:schemeClr val="tx2"/>
                </a:solidFill>
              </a:rPr>
              <a:t>: 500</a:t>
            </a:r>
            <a:endParaRPr lang="es-ES_tradnl" altLang="en-US" dirty="0">
              <a:solidFill>
                <a:schemeClr val="tx2"/>
              </a:solidFill>
            </a:endParaRPr>
          </a:p>
        </p:txBody>
      </p:sp>
      <p:sp>
        <p:nvSpPr>
          <p:cNvPr id="11" name="Text Box 6"/>
          <p:cNvSpPr txBox="1">
            <a:spLocks noChangeArrowheads="1"/>
          </p:cNvSpPr>
          <p:nvPr/>
        </p:nvSpPr>
        <p:spPr bwMode="auto">
          <a:xfrm>
            <a:off x="4648200" y="3729335"/>
            <a:ext cx="2590800" cy="461665"/>
          </a:xfrm>
          <a:prstGeom prst="rect">
            <a:avLst/>
          </a:prstGeom>
          <a:solidFill>
            <a:schemeClr val="bg2"/>
          </a:solidFill>
          <a:ln>
            <a:noFill/>
          </a:ln>
          <a:effec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dirty="0" smtClean="0">
                <a:solidFill>
                  <a:schemeClr val="tx2"/>
                </a:solidFill>
              </a:rPr>
              <a:t>Omegas y THTE</a:t>
            </a:r>
            <a:endParaRPr lang="es-ES_tradnl" altLang="en-US" dirty="0">
              <a:solidFill>
                <a:schemeClr val="tx2"/>
              </a:solidFill>
            </a:endParaRPr>
          </a:p>
        </p:txBody>
      </p:sp>
      <p:sp>
        <p:nvSpPr>
          <p:cNvPr id="2" name="TextBox 1"/>
          <p:cNvSpPr txBox="1"/>
          <p:nvPr/>
        </p:nvSpPr>
        <p:spPr>
          <a:xfrm>
            <a:off x="2514600" y="2667000"/>
            <a:ext cx="304800" cy="461665"/>
          </a:xfrm>
          <a:prstGeom prst="rect">
            <a:avLst/>
          </a:prstGeom>
          <a:noFill/>
        </p:spPr>
        <p:txBody>
          <a:bodyPr wrap="square" rtlCol="0">
            <a:spAutoFit/>
          </a:bodyPr>
          <a:lstStyle/>
          <a:p>
            <a:r>
              <a:rPr lang="es-ES_tradnl" dirty="0" smtClean="0">
                <a:solidFill>
                  <a:srgbClr val="FF0000"/>
                </a:solidFill>
              </a:rPr>
              <a:t>X</a:t>
            </a:r>
            <a:endParaRPr lang="es-ES_tradnl" dirty="0">
              <a:solidFill>
                <a:srgbClr val="FF0000"/>
              </a:solidFill>
            </a:endParaRPr>
          </a:p>
        </p:txBody>
      </p:sp>
      <p:sp>
        <p:nvSpPr>
          <p:cNvPr id="13" name="TextBox 12"/>
          <p:cNvSpPr txBox="1"/>
          <p:nvPr/>
        </p:nvSpPr>
        <p:spPr>
          <a:xfrm>
            <a:off x="2514600" y="5024735"/>
            <a:ext cx="304800" cy="461665"/>
          </a:xfrm>
          <a:prstGeom prst="rect">
            <a:avLst/>
          </a:prstGeom>
          <a:noFill/>
        </p:spPr>
        <p:txBody>
          <a:bodyPr wrap="square" rtlCol="0">
            <a:spAutoFit/>
          </a:bodyPr>
          <a:lstStyle/>
          <a:p>
            <a:r>
              <a:rPr lang="es-ES_tradnl" dirty="0" smtClean="0">
                <a:solidFill>
                  <a:srgbClr val="FF0000"/>
                </a:solidFill>
              </a:rPr>
              <a:t>X</a:t>
            </a:r>
            <a:endParaRPr lang="es-ES_tradnl" dirty="0">
              <a:solidFill>
                <a:srgbClr val="FF0000"/>
              </a:solidFill>
            </a:endParaRPr>
          </a:p>
        </p:txBody>
      </p:sp>
      <p:sp>
        <p:nvSpPr>
          <p:cNvPr id="14" name="TextBox 13"/>
          <p:cNvSpPr txBox="1"/>
          <p:nvPr/>
        </p:nvSpPr>
        <p:spPr>
          <a:xfrm>
            <a:off x="7239000" y="2662535"/>
            <a:ext cx="304800" cy="461665"/>
          </a:xfrm>
          <a:prstGeom prst="rect">
            <a:avLst/>
          </a:prstGeom>
          <a:noFill/>
        </p:spPr>
        <p:txBody>
          <a:bodyPr wrap="square" rtlCol="0">
            <a:spAutoFit/>
          </a:bodyPr>
          <a:lstStyle/>
          <a:p>
            <a:r>
              <a:rPr lang="es-ES_tradnl" dirty="0" smtClean="0">
                <a:solidFill>
                  <a:srgbClr val="FF0000"/>
                </a:solidFill>
              </a:rPr>
              <a:t>X</a:t>
            </a:r>
            <a:endParaRPr lang="es-ES_tradnl" dirty="0">
              <a:solidFill>
                <a:srgbClr val="FF0000"/>
              </a:solidFill>
            </a:endParaRPr>
          </a:p>
        </p:txBody>
      </p:sp>
      <p:sp>
        <p:nvSpPr>
          <p:cNvPr id="3" name="TextBox 2"/>
          <p:cNvSpPr txBox="1"/>
          <p:nvPr/>
        </p:nvSpPr>
        <p:spPr>
          <a:xfrm>
            <a:off x="838200" y="6248400"/>
            <a:ext cx="7391400" cy="461665"/>
          </a:xfrm>
          <a:prstGeom prst="rect">
            <a:avLst/>
          </a:prstGeom>
          <a:noFill/>
        </p:spPr>
        <p:txBody>
          <a:bodyPr wrap="square" rtlCol="0">
            <a:spAutoFit/>
          </a:bodyPr>
          <a:lstStyle/>
          <a:p>
            <a:r>
              <a:rPr lang="es-ES_tradnl" dirty="0" smtClean="0"/>
              <a:t>Medio ambiente favorable para </a:t>
            </a:r>
            <a:r>
              <a:rPr lang="es-ES_tradnl" smtClean="0"/>
              <a:t>la convección </a:t>
            </a:r>
            <a:r>
              <a:rPr lang="es-ES_tradnl" dirty="0" smtClean="0"/>
              <a:t>profunda</a:t>
            </a:r>
            <a:endParaRPr lang="es-ES_tradnl"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s-ES_tradnl" dirty="0" smtClean="0"/>
              <a:t>Evalué la Estabilidad de la Columna</a:t>
            </a:r>
            <a:endParaRPr lang="es-ES_tradnl" dirty="0"/>
          </a:p>
        </p:txBody>
      </p:sp>
      <p:sp>
        <p:nvSpPr>
          <p:cNvPr id="5" name="Subtitle 4"/>
          <p:cNvSpPr>
            <a:spLocks noGrp="1"/>
          </p:cNvSpPr>
          <p:nvPr>
            <p:ph type="subTitle" idx="1"/>
          </p:nvPr>
        </p:nvSpPr>
        <p:spPr/>
        <p:txBody>
          <a:bodyPr/>
          <a:lstStyle/>
          <a:p>
            <a:endParaRPr lang="es-ES_tradnl"/>
          </a:p>
        </p:txBody>
      </p:sp>
    </p:spTree>
    <p:extLst>
      <p:ext uri="{BB962C8B-B14F-4D97-AF65-F5344CB8AC3E}">
        <p14:creationId xmlns:p14="http://schemas.microsoft.com/office/powerpoint/2010/main" val="126798341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Grp="1" noChangeArrowheads="1"/>
          </p:cNvSpPr>
          <p:nvPr>
            <p:ph type="title"/>
          </p:nvPr>
        </p:nvSpPr>
        <p:spPr>
          <a:xfrm>
            <a:off x="685800" y="0"/>
            <a:ext cx="7772400" cy="533400"/>
          </a:xfrm>
        </p:spPr>
        <p:txBody>
          <a:bodyPr/>
          <a:lstStyle/>
          <a:p>
            <a:pPr eaLnBrk="1" hangingPunct="1"/>
            <a:r>
              <a:rPr lang="es-ES_tradnl" altLang="en-US" sz="4000" smtClean="0"/>
              <a:t>Índice K</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43000"/>
            <a:ext cx="9144000" cy="4572000"/>
          </a:xfrm>
          <a:prstGeom prst="rect">
            <a:avLst/>
          </a:prstGeom>
        </p:spPr>
      </p:pic>
      <p:sp>
        <p:nvSpPr>
          <p:cNvPr id="3" name="TextBox 2"/>
          <p:cNvSpPr txBox="1"/>
          <p:nvPr/>
        </p:nvSpPr>
        <p:spPr>
          <a:xfrm>
            <a:off x="6248400" y="3276600"/>
            <a:ext cx="2743200" cy="830997"/>
          </a:xfrm>
          <a:prstGeom prst="rect">
            <a:avLst/>
          </a:prstGeom>
          <a:solidFill>
            <a:schemeClr val="bg2">
              <a:alpha val="38000"/>
            </a:schemeClr>
          </a:solidFill>
          <a:ln>
            <a:solidFill>
              <a:schemeClr val="tx1"/>
            </a:solidFill>
          </a:ln>
        </p:spPr>
        <p:txBody>
          <a:bodyPr wrap="square" rtlCol="0">
            <a:spAutoFit/>
          </a:bodyPr>
          <a:lstStyle/>
          <a:p>
            <a:pPr algn="ctr"/>
            <a:r>
              <a:rPr lang="es-ES_tradnl" dirty="0" smtClean="0"/>
              <a:t>Masa Caliente, Húmeda e Inestable</a:t>
            </a:r>
            <a:endParaRPr lang="es-ES_tradnl" dirty="0"/>
          </a:p>
        </p:txBody>
      </p:sp>
      <p:cxnSp>
        <p:nvCxnSpPr>
          <p:cNvPr id="5" name="Straight Arrow Connector 4"/>
          <p:cNvCxnSpPr/>
          <p:nvPr/>
        </p:nvCxnSpPr>
        <p:spPr>
          <a:xfrm flipH="1">
            <a:off x="4267200" y="3692098"/>
            <a:ext cx="1981200" cy="0"/>
          </a:xfrm>
          <a:prstGeom prst="straightConnector1">
            <a:avLst/>
          </a:prstGeom>
          <a:ln w="38100" cmpd="tri">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title"/>
          </p:nvPr>
        </p:nvSpPr>
        <p:spPr>
          <a:xfrm>
            <a:off x="762000" y="0"/>
            <a:ext cx="7772400" cy="533400"/>
          </a:xfrm>
        </p:spPr>
        <p:txBody>
          <a:bodyPr/>
          <a:lstStyle/>
          <a:p>
            <a:pPr eaLnBrk="1" hangingPunct="1"/>
            <a:r>
              <a:rPr lang="es-ES_tradnl" altLang="en-US" sz="4000" smtClean="0"/>
              <a:t>Índice de Showalter (SSI)</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2999"/>
            <a:ext cx="9144000" cy="4572001"/>
          </a:xfrm>
          <a:prstGeom prst="rect">
            <a:avLst/>
          </a:prstGeom>
        </p:spPr>
      </p:pic>
      <p:sp>
        <p:nvSpPr>
          <p:cNvPr id="6" name="TextBox 5"/>
          <p:cNvSpPr txBox="1"/>
          <p:nvPr/>
        </p:nvSpPr>
        <p:spPr>
          <a:xfrm>
            <a:off x="6248400" y="3066871"/>
            <a:ext cx="2743200" cy="1200329"/>
          </a:xfrm>
          <a:prstGeom prst="rect">
            <a:avLst/>
          </a:prstGeom>
          <a:solidFill>
            <a:schemeClr val="bg2">
              <a:alpha val="38000"/>
            </a:schemeClr>
          </a:solidFill>
          <a:ln>
            <a:solidFill>
              <a:schemeClr val="tx1"/>
            </a:solidFill>
          </a:ln>
        </p:spPr>
        <p:txBody>
          <a:bodyPr wrap="square" rtlCol="0">
            <a:spAutoFit/>
          </a:bodyPr>
          <a:lstStyle/>
          <a:p>
            <a:pPr algn="ctr"/>
            <a:r>
              <a:rPr lang="es-ES_tradnl" dirty="0" smtClean="0"/>
              <a:t>Masa </a:t>
            </a:r>
            <a:r>
              <a:rPr lang="es-ES_tradnl" dirty="0" err="1" smtClean="0"/>
              <a:t>Convectivamente</a:t>
            </a:r>
            <a:r>
              <a:rPr lang="es-ES_tradnl" dirty="0" smtClean="0"/>
              <a:t> Inestable</a:t>
            </a:r>
            <a:endParaRPr lang="es-ES_tradnl" dirty="0"/>
          </a:p>
        </p:txBody>
      </p:sp>
      <p:cxnSp>
        <p:nvCxnSpPr>
          <p:cNvPr id="7" name="Straight Arrow Connector 6"/>
          <p:cNvCxnSpPr/>
          <p:nvPr/>
        </p:nvCxnSpPr>
        <p:spPr>
          <a:xfrm flipH="1">
            <a:off x="4267200" y="3692098"/>
            <a:ext cx="1981200" cy="0"/>
          </a:xfrm>
          <a:prstGeom prst="straightConnector1">
            <a:avLst/>
          </a:prstGeom>
          <a:ln w="38100" cmpd="tri">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title"/>
          </p:nvPr>
        </p:nvSpPr>
        <p:spPr>
          <a:xfrm>
            <a:off x="685800" y="0"/>
            <a:ext cx="7772400" cy="609600"/>
          </a:xfrm>
        </p:spPr>
        <p:txBody>
          <a:bodyPr/>
          <a:lstStyle/>
          <a:p>
            <a:pPr eaLnBrk="1" hangingPunct="1"/>
            <a:r>
              <a:rPr lang="es-ES_tradnl" altLang="en-US" sz="4000" smtClean="0"/>
              <a:t>Índice Lifted (LI)</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2999"/>
            <a:ext cx="9144000" cy="4572001"/>
          </a:xfrm>
          <a:prstGeom prst="rect">
            <a:avLst/>
          </a:prstGeom>
        </p:spPr>
      </p:pic>
      <p:sp>
        <p:nvSpPr>
          <p:cNvPr id="5" name="TextBox 4"/>
          <p:cNvSpPr txBox="1"/>
          <p:nvPr/>
        </p:nvSpPr>
        <p:spPr>
          <a:xfrm>
            <a:off x="6248400" y="3276600"/>
            <a:ext cx="2743200" cy="830997"/>
          </a:xfrm>
          <a:prstGeom prst="rect">
            <a:avLst/>
          </a:prstGeom>
          <a:solidFill>
            <a:schemeClr val="bg2">
              <a:alpha val="38000"/>
            </a:schemeClr>
          </a:solidFill>
          <a:ln>
            <a:solidFill>
              <a:schemeClr val="tx1"/>
            </a:solidFill>
          </a:ln>
        </p:spPr>
        <p:txBody>
          <a:bodyPr wrap="square" rtlCol="0">
            <a:spAutoFit/>
          </a:bodyPr>
          <a:lstStyle/>
          <a:p>
            <a:pPr algn="ctr"/>
            <a:r>
              <a:rPr lang="es-ES_tradnl" dirty="0" smtClean="0"/>
              <a:t>Masa Severamente Inestable</a:t>
            </a:r>
            <a:endParaRPr lang="es-ES_tradnl" dirty="0"/>
          </a:p>
        </p:txBody>
      </p:sp>
      <p:cxnSp>
        <p:nvCxnSpPr>
          <p:cNvPr id="6" name="Straight Arrow Connector 5"/>
          <p:cNvCxnSpPr/>
          <p:nvPr/>
        </p:nvCxnSpPr>
        <p:spPr>
          <a:xfrm flipH="1">
            <a:off x="4267200" y="3692098"/>
            <a:ext cx="1981200" cy="0"/>
          </a:xfrm>
          <a:prstGeom prst="straightConnector1">
            <a:avLst/>
          </a:prstGeom>
          <a:ln w="38100" cmpd="tri">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Grp="1" noChangeArrowheads="1"/>
          </p:cNvSpPr>
          <p:nvPr>
            <p:ph type="title"/>
          </p:nvPr>
        </p:nvSpPr>
        <p:spPr>
          <a:xfrm>
            <a:off x="685800" y="0"/>
            <a:ext cx="7772400" cy="762000"/>
          </a:xfrm>
        </p:spPr>
        <p:txBody>
          <a:bodyPr/>
          <a:lstStyle/>
          <a:p>
            <a:pPr eaLnBrk="1" hangingPunct="1"/>
            <a:r>
              <a:rPr lang="es-ES_tradnl" altLang="en-US" smtClean="0"/>
              <a:t>Índice de Totales (TTI)</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2999"/>
            <a:ext cx="9144000" cy="4572001"/>
          </a:xfrm>
          <a:prstGeom prst="rect">
            <a:avLst/>
          </a:prstGeom>
        </p:spPr>
      </p:pic>
      <p:sp>
        <p:nvSpPr>
          <p:cNvPr id="5" name="TextBox 4"/>
          <p:cNvSpPr txBox="1"/>
          <p:nvPr/>
        </p:nvSpPr>
        <p:spPr>
          <a:xfrm>
            <a:off x="5562600" y="1607403"/>
            <a:ext cx="2743200" cy="830997"/>
          </a:xfrm>
          <a:prstGeom prst="rect">
            <a:avLst/>
          </a:prstGeom>
          <a:solidFill>
            <a:schemeClr val="bg2">
              <a:alpha val="38000"/>
            </a:schemeClr>
          </a:solidFill>
          <a:ln>
            <a:solidFill>
              <a:schemeClr val="tx1"/>
            </a:solidFill>
          </a:ln>
        </p:spPr>
        <p:txBody>
          <a:bodyPr wrap="square" rtlCol="0">
            <a:spAutoFit/>
          </a:bodyPr>
          <a:lstStyle/>
          <a:p>
            <a:pPr algn="ctr"/>
            <a:r>
              <a:rPr lang="es-ES_tradnl" dirty="0" smtClean="0"/>
              <a:t>Masa Severamente Inestable</a:t>
            </a:r>
            <a:endParaRPr lang="es-ES_tradnl" dirty="0"/>
          </a:p>
        </p:txBody>
      </p:sp>
      <p:cxnSp>
        <p:nvCxnSpPr>
          <p:cNvPr id="6" name="Straight Arrow Connector 5"/>
          <p:cNvCxnSpPr/>
          <p:nvPr/>
        </p:nvCxnSpPr>
        <p:spPr>
          <a:xfrm flipH="1">
            <a:off x="3886200" y="2438401"/>
            <a:ext cx="1676400" cy="990598"/>
          </a:xfrm>
          <a:prstGeom prst="straightConnector1">
            <a:avLst/>
          </a:prstGeom>
          <a:ln w="38100" cmpd="tri">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791200" y="2438400"/>
            <a:ext cx="1295400" cy="1600200"/>
          </a:xfrm>
          <a:prstGeom prst="straightConnector1">
            <a:avLst/>
          </a:prstGeom>
          <a:ln w="38100" cmpd="tri">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62000"/>
            <a:ext cx="84582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986" name="Rectangle 4"/>
          <p:cNvSpPr>
            <a:spLocks noGrp="1" noChangeArrowheads="1"/>
          </p:cNvSpPr>
          <p:nvPr>
            <p:ph type="title"/>
          </p:nvPr>
        </p:nvSpPr>
        <p:spPr>
          <a:xfrm>
            <a:off x="685800" y="0"/>
            <a:ext cx="7772400" cy="762000"/>
          </a:xfrm>
        </p:spPr>
        <p:txBody>
          <a:bodyPr/>
          <a:lstStyle/>
          <a:p>
            <a:pPr eaLnBrk="1" hangingPunct="1"/>
            <a:r>
              <a:rPr lang="es-ES_tradnl" altLang="en-US" dirty="0" smtClean="0"/>
              <a:t>Evaluación en Cuatro Paneles</a:t>
            </a:r>
          </a:p>
        </p:txBody>
      </p:sp>
      <p:sp>
        <p:nvSpPr>
          <p:cNvPr id="41988" name="Text Box 6"/>
          <p:cNvSpPr txBox="1">
            <a:spLocks noChangeArrowheads="1"/>
          </p:cNvSpPr>
          <p:nvPr/>
        </p:nvSpPr>
        <p:spPr bwMode="auto">
          <a:xfrm>
            <a:off x="2445658" y="838199"/>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ltLang="en-US" dirty="0">
                <a:solidFill>
                  <a:schemeClr val="tx2"/>
                </a:solidFill>
              </a:rPr>
              <a:t>KI</a:t>
            </a:r>
          </a:p>
        </p:txBody>
      </p:sp>
      <p:sp>
        <p:nvSpPr>
          <p:cNvPr id="41989" name="Text Box 7"/>
          <p:cNvSpPr txBox="1">
            <a:spLocks noChangeArrowheads="1"/>
          </p:cNvSpPr>
          <p:nvPr/>
        </p:nvSpPr>
        <p:spPr bwMode="auto">
          <a:xfrm>
            <a:off x="6248400" y="841828"/>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ltLang="en-US" dirty="0">
                <a:solidFill>
                  <a:schemeClr val="tx2"/>
                </a:solidFill>
              </a:rPr>
              <a:t>SSI</a:t>
            </a:r>
          </a:p>
        </p:txBody>
      </p:sp>
      <p:sp>
        <p:nvSpPr>
          <p:cNvPr id="41990" name="Text Box 8"/>
          <p:cNvSpPr txBox="1">
            <a:spLocks noChangeArrowheads="1"/>
          </p:cNvSpPr>
          <p:nvPr/>
        </p:nvSpPr>
        <p:spPr bwMode="auto">
          <a:xfrm>
            <a:off x="2442029" y="38862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ltLang="en-US">
                <a:solidFill>
                  <a:schemeClr val="tx2"/>
                </a:solidFill>
              </a:rPr>
              <a:t>LI</a:t>
            </a:r>
          </a:p>
        </p:txBody>
      </p:sp>
      <p:sp>
        <p:nvSpPr>
          <p:cNvPr id="41991" name="Text Box 9"/>
          <p:cNvSpPr txBox="1">
            <a:spLocks noChangeArrowheads="1"/>
          </p:cNvSpPr>
          <p:nvPr/>
        </p:nvSpPr>
        <p:spPr bwMode="auto">
          <a:xfrm>
            <a:off x="6400800" y="3893457"/>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ltLang="en-US" dirty="0">
                <a:solidFill>
                  <a:schemeClr val="tx2"/>
                </a:solidFill>
              </a:rPr>
              <a:t>TTI</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5" y="990600"/>
            <a:ext cx="8991600" cy="5592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85800" y="-76200"/>
            <a:ext cx="7772400" cy="1143000"/>
          </a:xfrm>
        </p:spPr>
        <p:txBody>
          <a:bodyPr/>
          <a:lstStyle/>
          <a:p>
            <a:r>
              <a:rPr lang="es-ES_tradnl" dirty="0" err="1" smtClean="0"/>
              <a:t>Galvez-Davison</a:t>
            </a:r>
            <a:r>
              <a:rPr lang="es-ES_tradnl" dirty="0" smtClean="0"/>
              <a:t> </a:t>
            </a:r>
            <a:r>
              <a:rPr lang="es-ES_tradnl" dirty="0" err="1" smtClean="0"/>
              <a:t>Index</a:t>
            </a:r>
            <a:endParaRPr lang="es-ES_tradnl" dirty="0"/>
          </a:p>
        </p:txBody>
      </p:sp>
      <p:sp>
        <p:nvSpPr>
          <p:cNvPr id="4" name="TextBox 3"/>
          <p:cNvSpPr txBox="1"/>
          <p:nvPr/>
        </p:nvSpPr>
        <p:spPr>
          <a:xfrm>
            <a:off x="4267200" y="1524000"/>
            <a:ext cx="2743200" cy="1200329"/>
          </a:xfrm>
          <a:prstGeom prst="rect">
            <a:avLst/>
          </a:prstGeom>
          <a:solidFill>
            <a:schemeClr val="bg2">
              <a:alpha val="38000"/>
            </a:schemeClr>
          </a:solidFill>
          <a:ln>
            <a:solidFill>
              <a:schemeClr val="tx1"/>
            </a:solidFill>
          </a:ln>
        </p:spPr>
        <p:txBody>
          <a:bodyPr wrap="square" rtlCol="0">
            <a:spAutoFit/>
          </a:bodyPr>
          <a:lstStyle/>
          <a:p>
            <a:pPr algn="ctr"/>
            <a:r>
              <a:rPr lang="es-ES_tradnl" dirty="0" smtClean="0"/>
              <a:t>Masa </a:t>
            </a:r>
            <a:r>
              <a:rPr lang="es-ES_tradnl" dirty="0" err="1" smtClean="0"/>
              <a:t>Convectivamente</a:t>
            </a:r>
            <a:r>
              <a:rPr lang="es-ES_tradnl" dirty="0" smtClean="0"/>
              <a:t> Inestable</a:t>
            </a:r>
            <a:endParaRPr lang="es-ES_tradnl" dirty="0"/>
          </a:p>
        </p:txBody>
      </p:sp>
      <p:cxnSp>
        <p:nvCxnSpPr>
          <p:cNvPr id="5" name="Straight Arrow Connector 4"/>
          <p:cNvCxnSpPr/>
          <p:nvPr/>
        </p:nvCxnSpPr>
        <p:spPr>
          <a:xfrm flipH="1">
            <a:off x="3276600" y="2724329"/>
            <a:ext cx="990600" cy="1314271"/>
          </a:xfrm>
          <a:prstGeom prst="straightConnector1">
            <a:avLst/>
          </a:prstGeom>
          <a:ln w="38100" cmpd="tri">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4648200" y="2724329"/>
            <a:ext cx="990600" cy="1466671"/>
          </a:xfrm>
          <a:prstGeom prst="straightConnector1">
            <a:avLst/>
          </a:prstGeom>
          <a:ln w="38100" cmpd="tri">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96672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s-ES_tradnl" dirty="0" smtClean="0"/>
              <a:t>Divergencia Niveles Superiores</a:t>
            </a:r>
            <a:endParaRPr lang="es-ES_tradnl" dirty="0"/>
          </a:p>
        </p:txBody>
      </p:sp>
      <p:sp>
        <p:nvSpPr>
          <p:cNvPr id="6" name="Subtitle 5"/>
          <p:cNvSpPr>
            <a:spLocks noGrp="1"/>
          </p:cNvSpPr>
          <p:nvPr>
            <p:ph type="subTitle" idx="1"/>
          </p:nvPr>
        </p:nvSpPr>
        <p:spPr/>
        <p:txBody>
          <a:bodyPr/>
          <a:lstStyle/>
          <a:p>
            <a:endParaRPr lang="es-ES_tradnl"/>
          </a:p>
        </p:txBody>
      </p:sp>
    </p:spTree>
    <p:extLst>
      <p:ext uri="{BB962C8B-B14F-4D97-AF65-F5344CB8AC3E}">
        <p14:creationId xmlns:p14="http://schemas.microsoft.com/office/powerpoint/2010/main" val="54140895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838200"/>
          </a:xfrm>
        </p:spPr>
        <p:txBody>
          <a:bodyPr/>
          <a:lstStyle/>
          <a:p>
            <a:r>
              <a:rPr lang="es-ES_tradnl" dirty="0" smtClean="0"/>
              <a:t>Potencial de Granizo/Tiempo Severo</a:t>
            </a:r>
            <a:endParaRPr lang="es-ES_tradnl" dirty="0"/>
          </a:p>
        </p:txBody>
      </p:sp>
      <p:pic>
        <p:nvPicPr>
          <p:cNvPr id="169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2475"/>
            <a:ext cx="9144000" cy="610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 y="1295400"/>
            <a:ext cx="2743200" cy="830997"/>
          </a:xfrm>
          <a:prstGeom prst="rect">
            <a:avLst/>
          </a:prstGeom>
          <a:solidFill>
            <a:schemeClr val="bg2">
              <a:alpha val="38000"/>
            </a:schemeClr>
          </a:solidFill>
          <a:ln>
            <a:solidFill>
              <a:schemeClr val="tx1"/>
            </a:solidFill>
          </a:ln>
        </p:spPr>
        <p:txBody>
          <a:bodyPr wrap="square" rtlCol="0">
            <a:spAutoFit/>
          </a:bodyPr>
          <a:lstStyle/>
          <a:p>
            <a:pPr algn="ctr"/>
            <a:r>
              <a:rPr lang="es-ES_tradnl" dirty="0" smtClean="0"/>
              <a:t>Rojo: Granizo Mediano a Grande</a:t>
            </a:r>
            <a:endParaRPr lang="es-ES_tradnl" dirty="0"/>
          </a:p>
        </p:txBody>
      </p:sp>
      <p:sp>
        <p:nvSpPr>
          <p:cNvPr id="6" name="TextBox 5"/>
          <p:cNvSpPr txBox="1"/>
          <p:nvPr/>
        </p:nvSpPr>
        <p:spPr>
          <a:xfrm>
            <a:off x="5867400" y="5715000"/>
            <a:ext cx="2743200" cy="830997"/>
          </a:xfrm>
          <a:prstGeom prst="rect">
            <a:avLst/>
          </a:prstGeom>
          <a:solidFill>
            <a:schemeClr val="bg2">
              <a:alpha val="38000"/>
            </a:schemeClr>
          </a:solidFill>
          <a:ln>
            <a:solidFill>
              <a:schemeClr val="tx1"/>
            </a:solidFill>
          </a:ln>
        </p:spPr>
        <p:txBody>
          <a:bodyPr wrap="square" rtlCol="0">
            <a:spAutoFit/>
          </a:bodyPr>
          <a:lstStyle/>
          <a:p>
            <a:pPr algn="ctr"/>
            <a:r>
              <a:rPr lang="es-ES_tradnl" dirty="0" smtClean="0"/>
              <a:t>Rosa: Granizo Pequeño a Mediano</a:t>
            </a:r>
            <a:endParaRPr lang="es-ES_tradnl" dirty="0"/>
          </a:p>
        </p:txBody>
      </p:sp>
      <p:cxnSp>
        <p:nvCxnSpPr>
          <p:cNvPr id="7" name="Straight Arrow Connector 6"/>
          <p:cNvCxnSpPr/>
          <p:nvPr/>
        </p:nvCxnSpPr>
        <p:spPr>
          <a:xfrm>
            <a:off x="1752600" y="2126397"/>
            <a:ext cx="2362200" cy="1678840"/>
          </a:xfrm>
          <a:prstGeom prst="straightConnector1">
            <a:avLst/>
          </a:prstGeom>
          <a:ln w="38100" cmpd="tri">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6019800" y="4572000"/>
            <a:ext cx="1524000" cy="1143000"/>
          </a:xfrm>
          <a:prstGeom prst="straightConnector1">
            <a:avLst/>
          </a:prstGeom>
          <a:ln w="38100" cmpd="tri">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76006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s-ES_tradnl" altLang="en-US" smtClean="0"/>
              <a:t>Índices de Estabilidad</a:t>
            </a:r>
          </a:p>
        </p:txBody>
      </p:sp>
      <p:sp>
        <p:nvSpPr>
          <p:cNvPr id="44035" name="Rectangle 3"/>
          <p:cNvSpPr>
            <a:spLocks noGrp="1" noChangeArrowheads="1"/>
          </p:cNvSpPr>
          <p:nvPr>
            <p:ph type="body" idx="1"/>
          </p:nvPr>
        </p:nvSpPr>
        <p:spPr/>
        <p:txBody>
          <a:bodyPr/>
          <a:lstStyle/>
          <a:p>
            <a:pPr eaLnBrk="1" hangingPunct="1"/>
            <a:r>
              <a:rPr lang="es-ES_tradnl" altLang="en-US" sz="2800" dirty="0" smtClean="0"/>
              <a:t>En este caso particular, los índices  mostraban el área mas inestable sobre el centro de Argentina, abarcando desde Entre Ríos/Uruguay hasta Córdoba.</a:t>
            </a:r>
          </a:p>
          <a:p>
            <a:pPr lvl="1" eaLnBrk="1" hangingPunct="1"/>
            <a:r>
              <a:rPr lang="es-ES_tradnl" altLang="en-US" sz="2400" dirty="0" smtClean="0"/>
              <a:t>Esta área coincide con el frente y la </a:t>
            </a:r>
            <a:r>
              <a:rPr lang="es-ES_tradnl" altLang="en-US" sz="2400" dirty="0" err="1" smtClean="0"/>
              <a:t>asintota</a:t>
            </a:r>
            <a:r>
              <a:rPr lang="es-ES_tradnl" altLang="en-US" sz="2400" dirty="0" smtClean="0"/>
              <a:t> confluente.</a:t>
            </a:r>
          </a:p>
          <a:p>
            <a:pPr lvl="1" eaLnBrk="1" hangingPunct="1"/>
            <a:r>
              <a:rPr lang="es-ES_tradnl" altLang="en-US" sz="2400" dirty="0" smtClean="0"/>
              <a:t>El índice para Granizo también sugiere riesgo de tiempo severo. </a:t>
            </a:r>
          </a:p>
          <a:p>
            <a:pPr eaLnBrk="1" hangingPunct="1"/>
            <a:r>
              <a:rPr lang="es-ES_tradnl" altLang="en-US" sz="2800" dirty="0" smtClean="0"/>
              <a:t>Noten que este es un evento nocturno, uno de los periodos mas difíciles para alertar al publico.</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s-ES_tradnl" dirty="0" smtClean="0"/>
              <a:t>Cuantifique el Contenido de Agua</a:t>
            </a:r>
            <a:endParaRPr lang="es-ES_tradnl" dirty="0"/>
          </a:p>
        </p:txBody>
      </p:sp>
      <p:sp>
        <p:nvSpPr>
          <p:cNvPr id="5" name="Subtitle 4"/>
          <p:cNvSpPr>
            <a:spLocks noGrp="1"/>
          </p:cNvSpPr>
          <p:nvPr>
            <p:ph type="subTitle" idx="1"/>
          </p:nvPr>
        </p:nvSpPr>
        <p:spPr/>
        <p:txBody>
          <a:bodyPr/>
          <a:lstStyle/>
          <a:p>
            <a:endParaRPr lang="es-ES_tradnl"/>
          </a:p>
        </p:txBody>
      </p:sp>
    </p:spTree>
    <p:extLst>
      <p:ext uri="{BB962C8B-B14F-4D97-AF65-F5344CB8AC3E}">
        <p14:creationId xmlns:p14="http://schemas.microsoft.com/office/powerpoint/2010/main" val="273624272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Grp="1" noChangeArrowheads="1"/>
          </p:cNvSpPr>
          <p:nvPr>
            <p:ph type="title"/>
          </p:nvPr>
        </p:nvSpPr>
        <p:spPr>
          <a:xfrm>
            <a:off x="762000" y="0"/>
            <a:ext cx="7772400" cy="609600"/>
          </a:xfrm>
        </p:spPr>
        <p:txBody>
          <a:bodyPr/>
          <a:lstStyle/>
          <a:p>
            <a:pPr eaLnBrk="1" hangingPunct="1"/>
            <a:r>
              <a:rPr lang="es-ES_tradnl" altLang="en-US" sz="4000" dirty="0" smtClean="0"/>
              <a:t>Razón de Mezcla en Capa Limite</a:t>
            </a:r>
          </a:p>
        </p:txBody>
      </p:sp>
      <p:pic>
        <p:nvPicPr>
          <p:cNvPr id="176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609600"/>
            <a:ext cx="9096375"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1525"/>
            <a:ext cx="9182100" cy="608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78" name="Rectangle 4"/>
          <p:cNvSpPr>
            <a:spLocks noGrp="1" noChangeArrowheads="1"/>
          </p:cNvSpPr>
          <p:nvPr>
            <p:ph type="title"/>
          </p:nvPr>
        </p:nvSpPr>
        <p:spPr>
          <a:xfrm>
            <a:off x="0" y="0"/>
            <a:ext cx="9144000" cy="771525"/>
          </a:xfrm>
        </p:spPr>
        <p:txBody>
          <a:bodyPr/>
          <a:lstStyle/>
          <a:p>
            <a:pPr eaLnBrk="1" hangingPunct="1"/>
            <a:r>
              <a:rPr lang="es-ES_tradnl" altLang="en-US" sz="4000" dirty="0" err="1" smtClean="0"/>
              <a:t>Temp</a:t>
            </a:r>
            <a:r>
              <a:rPr lang="es-ES_tradnl" altLang="en-US" sz="4000" dirty="0" smtClean="0"/>
              <a:t>. Punto de Roció en Capa Limite</a:t>
            </a:r>
          </a:p>
        </p:txBody>
      </p:sp>
      <p:sp>
        <p:nvSpPr>
          <p:cNvPr id="197638" name="Text Box 6"/>
          <p:cNvSpPr txBox="1">
            <a:spLocks noChangeArrowheads="1"/>
          </p:cNvSpPr>
          <p:nvPr/>
        </p:nvSpPr>
        <p:spPr bwMode="auto">
          <a:xfrm>
            <a:off x="990600" y="5105400"/>
            <a:ext cx="7010400" cy="1590675"/>
          </a:xfrm>
          <a:prstGeom prst="rect">
            <a:avLst/>
          </a:prstGeom>
          <a:solidFill>
            <a:schemeClr val="bg2"/>
          </a:solidFill>
          <a:ln w="381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a:t>Los valores de temperatura de punto de roció sobre 18C, e idealmente cerca de los 20C, son elemento importante para alimentar la convección organizada y profunda (calor latente)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0"/>
            <a:ext cx="9144000" cy="762000"/>
          </a:xfrm>
        </p:spPr>
        <p:txBody>
          <a:bodyPr/>
          <a:lstStyle/>
          <a:p>
            <a:pPr eaLnBrk="1" hangingPunct="1"/>
            <a:r>
              <a:rPr lang="es-ES_tradnl" altLang="en-US" dirty="0" smtClean="0"/>
              <a:t> Contenido de Agua </a:t>
            </a:r>
            <a:r>
              <a:rPr lang="es-ES_tradnl" altLang="en-US" dirty="0" err="1" smtClean="0"/>
              <a:t>Precipitable</a:t>
            </a:r>
            <a:endParaRPr lang="es-ES_tradnl" altLang="en-US" sz="3600" dirty="0" smtClean="0"/>
          </a:p>
        </p:txBody>
      </p:sp>
      <p:pic>
        <p:nvPicPr>
          <p:cNvPr id="178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4375"/>
            <a:ext cx="9248775" cy="61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6"/>
          <p:cNvSpPr txBox="1">
            <a:spLocks noChangeArrowheads="1"/>
          </p:cNvSpPr>
          <p:nvPr/>
        </p:nvSpPr>
        <p:spPr bwMode="auto">
          <a:xfrm>
            <a:off x="990600" y="5105400"/>
            <a:ext cx="7010400" cy="1200329"/>
          </a:xfrm>
          <a:prstGeom prst="rect">
            <a:avLst/>
          </a:prstGeom>
          <a:solidFill>
            <a:schemeClr val="bg2"/>
          </a:solidFill>
          <a:ln w="381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dirty="0" smtClean="0"/>
              <a:t>En contraste a </a:t>
            </a:r>
            <a:r>
              <a:rPr lang="es-ES_tradnl" altLang="en-US" dirty="0" err="1" smtClean="0"/>
              <a:t>razon</a:t>
            </a:r>
            <a:r>
              <a:rPr lang="es-ES_tradnl" altLang="en-US" dirty="0" smtClean="0"/>
              <a:t> de mezcla y puntos de </a:t>
            </a:r>
            <a:r>
              <a:rPr lang="es-ES_tradnl" altLang="en-US" dirty="0" err="1" smtClean="0"/>
              <a:t>rocio</a:t>
            </a:r>
            <a:r>
              <a:rPr lang="es-ES_tradnl" altLang="en-US" dirty="0" smtClean="0"/>
              <a:t> en un nivel dado, el Agua </a:t>
            </a:r>
            <a:r>
              <a:rPr lang="es-ES_tradnl" altLang="en-US" dirty="0" err="1" smtClean="0"/>
              <a:t>Precipitable</a:t>
            </a:r>
            <a:r>
              <a:rPr lang="es-ES_tradnl" altLang="en-US" dirty="0" smtClean="0"/>
              <a:t> cuantifica contenido de agua en una columna.</a:t>
            </a:r>
            <a:endParaRPr lang="es-ES_tradnl"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a:xfrm>
            <a:off x="685800" y="0"/>
            <a:ext cx="7772400" cy="1143000"/>
          </a:xfrm>
        </p:spPr>
        <p:txBody>
          <a:bodyPr/>
          <a:lstStyle/>
          <a:p>
            <a:pPr eaLnBrk="1" hangingPunct="1"/>
            <a:r>
              <a:rPr lang="es-ES_tradnl" altLang="en-US" smtClean="0"/>
              <a:t>Pronostico de Precipitación Total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5856"/>
            <a:ext cx="9144000" cy="5722144"/>
          </a:xfrm>
          <a:prstGeom prst="rect">
            <a:avLst/>
          </a:prstGeom>
        </p:spPr>
      </p:pic>
      <p:sp>
        <p:nvSpPr>
          <p:cNvPr id="5" name="Text Box 6"/>
          <p:cNvSpPr txBox="1">
            <a:spLocks noChangeArrowheads="1"/>
          </p:cNvSpPr>
          <p:nvPr/>
        </p:nvSpPr>
        <p:spPr bwMode="auto">
          <a:xfrm>
            <a:off x="990600" y="2286000"/>
            <a:ext cx="7010400" cy="830997"/>
          </a:xfrm>
          <a:prstGeom prst="rect">
            <a:avLst/>
          </a:prstGeom>
          <a:solidFill>
            <a:schemeClr val="bg2"/>
          </a:solidFill>
          <a:ln w="381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dirty="0" smtClean="0"/>
              <a:t>Modelo </a:t>
            </a:r>
            <a:r>
              <a:rPr lang="es-ES_tradnl" altLang="en-US" dirty="0" err="1" smtClean="0"/>
              <a:t>projecto</a:t>
            </a:r>
            <a:r>
              <a:rPr lang="es-ES_tradnl" altLang="en-US" dirty="0" smtClean="0"/>
              <a:t> montos acumulados en 24 </a:t>
            </a:r>
            <a:r>
              <a:rPr lang="es-ES_tradnl" altLang="en-US" dirty="0" err="1" smtClean="0"/>
              <a:t>hrs</a:t>
            </a:r>
            <a:r>
              <a:rPr lang="es-ES_tradnl" altLang="en-US" dirty="0" smtClean="0"/>
              <a:t> entre 15-20cm!!</a:t>
            </a:r>
            <a:endParaRPr lang="es-ES_tradnl"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Grp="1" noChangeArrowheads="1"/>
          </p:cNvSpPr>
          <p:nvPr>
            <p:ph type="ctrTitle"/>
          </p:nvPr>
        </p:nvSpPr>
        <p:spPr/>
        <p:txBody>
          <a:bodyPr/>
          <a:lstStyle/>
          <a:p>
            <a:pPr eaLnBrk="1" hangingPunct="1"/>
            <a:r>
              <a:rPr lang="es-ES_tradnl" altLang="en-US" smtClean="0"/>
              <a:t>Diagnostico de Convección Profunda vs. Llana</a:t>
            </a:r>
          </a:p>
        </p:txBody>
      </p:sp>
      <p:sp>
        <p:nvSpPr>
          <p:cNvPr id="53251" name="Rectangle 5"/>
          <p:cNvSpPr>
            <a:spLocks noGrp="1" noChangeArrowheads="1"/>
          </p:cNvSpPr>
          <p:nvPr>
            <p:ph type="subTitle" idx="1"/>
          </p:nvPr>
        </p:nvSpPr>
        <p:spPr/>
        <p:txBody>
          <a:bodyPr/>
          <a:lstStyle/>
          <a:p>
            <a:pPr eaLnBrk="1" hangingPunct="1"/>
            <a:endParaRPr lang="es-ES_tradnl" altLang="en-US" smtClean="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762000" y="0"/>
            <a:ext cx="7772400" cy="914400"/>
          </a:xfrm>
        </p:spPr>
        <p:txBody>
          <a:bodyPr/>
          <a:lstStyle/>
          <a:p>
            <a:pPr eaLnBrk="1" hangingPunct="1"/>
            <a:r>
              <a:rPr lang="es-ES_tradnl" altLang="en-US" sz="4000" smtClean="0"/>
              <a:t>Corte Vertical </a:t>
            </a:r>
            <a:br>
              <a:rPr lang="es-ES_tradnl" altLang="en-US" sz="4000" smtClean="0"/>
            </a:br>
            <a:r>
              <a:rPr lang="es-ES_tradnl" altLang="en-US" sz="2800" smtClean="0"/>
              <a:t>Divergencia-Vientos -RH-Circulacion Ageo</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634" y="1135856"/>
            <a:ext cx="11408634" cy="5722144"/>
          </a:xfrm>
          <a:prstGeom prst="rect">
            <a:avLst/>
          </a:prstGeom>
        </p:spPr>
      </p:pic>
      <p:sp>
        <p:nvSpPr>
          <p:cNvPr id="5" name="TextBox 4"/>
          <p:cNvSpPr txBox="1"/>
          <p:nvPr/>
        </p:nvSpPr>
        <p:spPr>
          <a:xfrm>
            <a:off x="381000" y="4572000"/>
            <a:ext cx="2743200" cy="830997"/>
          </a:xfrm>
          <a:prstGeom prst="rect">
            <a:avLst/>
          </a:prstGeom>
          <a:solidFill>
            <a:schemeClr val="bg2">
              <a:alpha val="38000"/>
            </a:schemeClr>
          </a:solidFill>
          <a:ln>
            <a:solidFill>
              <a:schemeClr val="tx1"/>
            </a:solidFill>
          </a:ln>
        </p:spPr>
        <p:txBody>
          <a:bodyPr wrap="square" rtlCol="0">
            <a:spAutoFit/>
          </a:bodyPr>
          <a:lstStyle/>
          <a:p>
            <a:pPr algn="ctr"/>
            <a:r>
              <a:rPr lang="es-ES_tradnl" dirty="0" smtClean="0"/>
              <a:t>Convergencia (Rojo) Bajo Nivel</a:t>
            </a:r>
            <a:endParaRPr lang="es-ES_tradnl" dirty="0"/>
          </a:p>
        </p:txBody>
      </p:sp>
      <p:cxnSp>
        <p:nvCxnSpPr>
          <p:cNvPr id="6" name="Straight Arrow Connector 5"/>
          <p:cNvCxnSpPr/>
          <p:nvPr/>
        </p:nvCxnSpPr>
        <p:spPr>
          <a:xfrm>
            <a:off x="3124200" y="4987498"/>
            <a:ext cx="1458483" cy="117902"/>
          </a:xfrm>
          <a:prstGeom prst="straightConnector1">
            <a:avLst/>
          </a:prstGeom>
          <a:ln w="38100" cmpd="tri">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04800" y="2514600"/>
            <a:ext cx="2743200" cy="830997"/>
          </a:xfrm>
          <a:prstGeom prst="rect">
            <a:avLst/>
          </a:prstGeom>
          <a:solidFill>
            <a:schemeClr val="bg2">
              <a:alpha val="38000"/>
            </a:schemeClr>
          </a:solidFill>
          <a:ln>
            <a:solidFill>
              <a:schemeClr val="tx1"/>
            </a:solidFill>
          </a:ln>
        </p:spPr>
        <p:txBody>
          <a:bodyPr wrap="square" rtlCol="0">
            <a:spAutoFit/>
          </a:bodyPr>
          <a:lstStyle/>
          <a:p>
            <a:pPr algn="ctr"/>
            <a:r>
              <a:rPr lang="es-ES_tradnl" dirty="0" smtClean="0"/>
              <a:t>Divergencia (Azul) Nivel Superior</a:t>
            </a:r>
            <a:endParaRPr lang="es-ES_tradnl" dirty="0"/>
          </a:p>
        </p:txBody>
      </p:sp>
      <p:cxnSp>
        <p:nvCxnSpPr>
          <p:cNvPr id="8" name="Straight Arrow Connector 7"/>
          <p:cNvCxnSpPr/>
          <p:nvPr/>
        </p:nvCxnSpPr>
        <p:spPr>
          <a:xfrm>
            <a:off x="3048000" y="2930098"/>
            <a:ext cx="1371600" cy="0"/>
          </a:xfrm>
          <a:prstGeom prst="straightConnector1">
            <a:avLst/>
          </a:prstGeom>
          <a:ln w="38100" cmpd="tri">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9600" y="2743200"/>
            <a:ext cx="381000" cy="461665"/>
          </a:xfrm>
          <a:prstGeom prst="rect">
            <a:avLst/>
          </a:prstGeom>
          <a:noFill/>
        </p:spPr>
        <p:txBody>
          <a:bodyPr wrap="square" rtlCol="0">
            <a:spAutoFit/>
          </a:bodyPr>
          <a:lstStyle/>
          <a:p>
            <a:r>
              <a:rPr lang="es-ES_tradnl" b="1" dirty="0" smtClean="0">
                <a:solidFill>
                  <a:schemeClr val="bg1"/>
                </a:solidFill>
              </a:rPr>
              <a:t>D</a:t>
            </a:r>
            <a:endParaRPr lang="es-ES_tradnl" b="1" dirty="0">
              <a:solidFill>
                <a:schemeClr val="bg1"/>
              </a:solidFill>
            </a:endParaRPr>
          </a:p>
        </p:txBody>
      </p:sp>
      <p:sp>
        <p:nvSpPr>
          <p:cNvPr id="14" name="TextBox 13"/>
          <p:cNvSpPr txBox="1"/>
          <p:nvPr/>
        </p:nvSpPr>
        <p:spPr>
          <a:xfrm>
            <a:off x="4495800" y="4872335"/>
            <a:ext cx="381000" cy="461665"/>
          </a:xfrm>
          <a:prstGeom prst="rect">
            <a:avLst/>
          </a:prstGeom>
          <a:noFill/>
        </p:spPr>
        <p:txBody>
          <a:bodyPr wrap="square" rtlCol="0">
            <a:spAutoFit/>
          </a:bodyPr>
          <a:lstStyle/>
          <a:p>
            <a:r>
              <a:rPr lang="es-ES_tradnl" b="1" dirty="0" smtClean="0">
                <a:solidFill>
                  <a:srgbClr val="FF0000"/>
                </a:solidFill>
              </a:rPr>
              <a:t>C</a:t>
            </a:r>
            <a:endParaRPr lang="es-ES_tradnl" b="1" dirty="0">
              <a:solidFill>
                <a:srgbClr val="FF0000"/>
              </a:solidFill>
            </a:endParaRPr>
          </a:p>
        </p:txBody>
      </p:sp>
      <p:cxnSp>
        <p:nvCxnSpPr>
          <p:cNvPr id="13" name="Straight Arrow Connector 12"/>
          <p:cNvCxnSpPr/>
          <p:nvPr/>
        </p:nvCxnSpPr>
        <p:spPr>
          <a:xfrm flipV="1">
            <a:off x="4686300" y="3204865"/>
            <a:ext cx="0" cy="1667470"/>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029200" y="3200400"/>
            <a:ext cx="0" cy="1667470"/>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4343400" y="3200400"/>
            <a:ext cx="0" cy="1667470"/>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233" y="1135856"/>
            <a:ext cx="11408635" cy="5722144"/>
          </a:xfrm>
          <a:prstGeom prst="rect">
            <a:avLst/>
          </a:prstGeom>
        </p:spPr>
      </p:pic>
      <p:sp>
        <p:nvSpPr>
          <p:cNvPr id="55299" name="Rectangle 2"/>
          <p:cNvSpPr>
            <a:spLocks noGrp="1" noChangeArrowheads="1"/>
          </p:cNvSpPr>
          <p:nvPr>
            <p:ph type="title"/>
          </p:nvPr>
        </p:nvSpPr>
        <p:spPr>
          <a:xfrm>
            <a:off x="533400" y="0"/>
            <a:ext cx="7772400" cy="838200"/>
          </a:xfrm>
        </p:spPr>
        <p:txBody>
          <a:bodyPr/>
          <a:lstStyle/>
          <a:p>
            <a:pPr eaLnBrk="1" hangingPunct="1"/>
            <a:r>
              <a:rPr lang="es-ES_tradnl" altLang="en-US" sz="4000" smtClean="0"/>
              <a:t>Corte Vertical</a:t>
            </a:r>
            <a:br>
              <a:rPr lang="es-ES_tradnl" altLang="en-US" sz="4000" smtClean="0"/>
            </a:br>
            <a:r>
              <a:rPr lang="es-ES_tradnl" altLang="en-US" sz="2800" smtClean="0"/>
              <a:t>Razón de Mezcla-THTE-Temp y Circulación Ageo </a:t>
            </a:r>
          </a:p>
        </p:txBody>
      </p:sp>
      <p:sp>
        <p:nvSpPr>
          <p:cNvPr id="116741" name="Text Box 5"/>
          <p:cNvSpPr txBox="1">
            <a:spLocks noChangeArrowheads="1"/>
          </p:cNvSpPr>
          <p:nvPr/>
        </p:nvSpPr>
        <p:spPr bwMode="auto">
          <a:xfrm>
            <a:off x="2590800" y="1225550"/>
            <a:ext cx="4191000" cy="831850"/>
          </a:xfrm>
          <a:prstGeom prst="rect">
            <a:avLst/>
          </a:prstGeom>
          <a:solidFill>
            <a:schemeClr val="bg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ltLang="en-US"/>
              <a:t>Uso de la altura de la isoterma       -20C en el diagnostico de Cbs</a:t>
            </a:r>
            <a:r>
              <a:rPr lang="en-US" altLang="en-US"/>
              <a:t>   </a:t>
            </a:r>
          </a:p>
        </p:txBody>
      </p:sp>
      <p:sp>
        <p:nvSpPr>
          <p:cNvPr id="3" name="Right Brace 2"/>
          <p:cNvSpPr/>
          <p:nvPr/>
        </p:nvSpPr>
        <p:spPr>
          <a:xfrm>
            <a:off x="5486400" y="3581400"/>
            <a:ext cx="990600" cy="2667000"/>
          </a:xfrm>
          <a:prstGeom prst="righ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7" name="TextBox 6"/>
          <p:cNvSpPr txBox="1"/>
          <p:nvPr/>
        </p:nvSpPr>
        <p:spPr>
          <a:xfrm>
            <a:off x="6477000" y="4499401"/>
            <a:ext cx="2514600" cy="830997"/>
          </a:xfrm>
          <a:prstGeom prst="rect">
            <a:avLst/>
          </a:prstGeom>
          <a:solidFill>
            <a:schemeClr val="bg2">
              <a:alpha val="38000"/>
            </a:schemeClr>
          </a:solidFill>
          <a:ln>
            <a:solidFill>
              <a:schemeClr val="tx1"/>
            </a:solidFill>
          </a:ln>
        </p:spPr>
        <p:txBody>
          <a:bodyPr wrap="square" rtlCol="0">
            <a:spAutoFit/>
          </a:bodyPr>
          <a:lstStyle/>
          <a:p>
            <a:pPr algn="ctr"/>
            <a:r>
              <a:rPr lang="es-ES_tradnl" dirty="0" err="1" smtClean="0"/>
              <a:t>Convectivamente</a:t>
            </a:r>
            <a:r>
              <a:rPr lang="es-ES_tradnl" dirty="0" smtClean="0"/>
              <a:t> Inestable</a:t>
            </a:r>
            <a:endParaRPr lang="es-ES_tradnl" dirty="0"/>
          </a:p>
        </p:txBody>
      </p:sp>
      <p:cxnSp>
        <p:nvCxnSpPr>
          <p:cNvPr id="8" name="Straight Arrow Connector 7"/>
          <p:cNvCxnSpPr/>
          <p:nvPr/>
        </p:nvCxnSpPr>
        <p:spPr>
          <a:xfrm>
            <a:off x="4757158" y="2081906"/>
            <a:ext cx="195842" cy="1728094"/>
          </a:xfrm>
          <a:prstGeom prst="straightConnector1">
            <a:avLst/>
          </a:prstGeom>
          <a:ln w="38100" cmpd="tri">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2266</TotalTime>
  <Words>3468</Words>
  <Application>Microsoft Office PowerPoint</Application>
  <PresentationFormat>On-screen Show (4:3)</PresentationFormat>
  <Paragraphs>495</Paragraphs>
  <Slides>126</Slides>
  <Notes>68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126</vt:i4>
      </vt:variant>
    </vt:vector>
  </HeadingPairs>
  <TitlesOfParts>
    <vt:vector size="128" baseType="lpstr">
      <vt:lpstr>Default Design</vt:lpstr>
      <vt:lpstr>Bitmap Image</vt:lpstr>
      <vt:lpstr>El Embudo   Método Dinámico para Pronósticos</vt:lpstr>
      <vt:lpstr>Análisis Meteorológico  Subjetivo vs. Objetivo</vt:lpstr>
      <vt:lpstr>Flujo Mental de Ideas </vt:lpstr>
      <vt:lpstr>¿Como Trabaja el Método de Pronostico del Embudo?</vt:lpstr>
      <vt:lpstr>PowerPoint Presentation</vt:lpstr>
      <vt:lpstr>PowerPoint Presentation</vt:lpstr>
      <vt:lpstr>PowerPoint Presentation</vt:lpstr>
      <vt:lpstr>El Método del Embudo Considera los Parámetros que Controlan la Dinámica</vt:lpstr>
      <vt:lpstr>Divergencia Niveles Superiores</vt:lpstr>
      <vt:lpstr>Divergencia en Altura</vt:lpstr>
      <vt:lpstr>Modelo Conceptual de Corriente en Chorro en el Hemisferio Sur</vt:lpstr>
      <vt:lpstr>Jet en Curvatura Ciclónica (HS)</vt:lpstr>
      <vt:lpstr>Jet en Curvatura Anticiclónica (HS)</vt:lpstr>
      <vt:lpstr>Divergencia en 250 hPa</vt:lpstr>
      <vt:lpstr>Divergencia Nivel Medio-Superior</vt:lpstr>
      <vt:lpstr>Estabilidad de la Columna</vt:lpstr>
      <vt:lpstr>Estabilidad de la columna </vt:lpstr>
      <vt:lpstr>Gálvez-Davison Index (GDI)</vt:lpstr>
      <vt:lpstr>PowerPoint Presentation</vt:lpstr>
      <vt:lpstr>CAPE</vt:lpstr>
      <vt:lpstr>Áreas Positivas/Negativas</vt:lpstr>
      <vt:lpstr>CAPE</vt:lpstr>
      <vt:lpstr>Tormentas Severas</vt:lpstr>
      <vt:lpstr>Indicadores de Tiempo Severo</vt:lpstr>
      <vt:lpstr>Indicadores de Tornados</vt:lpstr>
      <vt:lpstr>Condiciones Favorables para Granizo</vt:lpstr>
      <vt:lpstr>Potencial de Granizo</vt:lpstr>
      <vt:lpstr>Gatillo</vt:lpstr>
      <vt:lpstr>Gatillador/Disparador</vt:lpstr>
      <vt:lpstr>Ondas de Sotavento</vt:lpstr>
      <vt:lpstr>Gatillo: Vorticidad (Ciclónica en Rojo)</vt:lpstr>
      <vt:lpstr>Advección de Vorticidad</vt:lpstr>
      <vt:lpstr>Brisa de Mar</vt:lpstr>
      <vt:lpstr>Frentes y Shear Lines</vt:lpstr>
      <vt:lpstr>Convergencia en Bajo Nivel</vt:lpstr>
      <vt:lpstr>Convergencia en Niveles Bajos</vt:lpstr>
      <vt:lpstr>Ciclogénesis / Flujo en 850 hPa</vt:lpstr>
      <vt:lpstr>Convergencia en 850 (Rojo Convergencia)</vt:lpstr>
      <vt:lpstr>Divergencia en Niveles Bajos (SPF-500 hPa)</vt:lpstr>
      <vt:lpstr>¿Porque usar la Divergencia de la Capa Promedio de SPF-500 hPa?</vt:lpstr>
      <vt:lpstr>Vaguada Termal NO de Argentina (Convergencia en Rojo)</vt:lpstr>
      <vt:lpstr>Convergencia de los Alisios</vt:lpstr>
      <vt:lpstr>Cuantifique el Contenido de Agua</vt:lpstr>
      <vt:lpstr>Contenido de Agua</vt:lpstr>
      <vt:lpstr>Análisis de Agua Precipitable</vt:lpstr>
      <vt:lpstr>Razón de Mezcla en Capa Limite</vt:lpstr>
      <vt:lpstr>Temp. Punto de Roció en Capa Limite</vt:lpstr>
      <vt:lpstr> Contenido de Agua Precipitable</vt:lpstr>
      <vt:lpstr>Tiempo Severo Vigilancia</vt:lpstr>
      <vt:lpstr>Monitoreando Tiempo Severo</vt:lpstr>
      <vt:lpstr>Imágenes de Satélite</vt:lpstr>
      <vt:lpstr>Temperatura Tropopausa (oC)  (TEMP TROP)</vt:lpstr>
      <vt:lpstr>Animación Imagen IR 26-27/02/07 (12Z-12Z) </vt:lpstr>
      <vt:lpstr>Detección Remota de Rayos</vt:lpstr>
      <vt:lpstr>Aplicación del tipo de Descarga</vt:lpstr>
      <vt:lpstr>Detector de Descargas Eléctricas</vt:lpstr>
      <vt:lpstr>Detección Desde el Espacio</vt:lpstr>
      <vt:lpstr>Radares Meteorológicos: Doppler</vt:lpstr>
      <vt:lpstr>Detección Remota: Radar</vt:lpstr>
      <vt:lpstr>Lista de Control</vt:lpstr>
      <vt:lpstr>¿Problemas con la Aplicación del Método?</vt:lpstr>
      <vt:lpstr>Ejemplo</vt:lpstr>
      <vt:lpstr>Evalué la Divergencia en Niveles Superiores</vt:lpstr>
      <vt:lpstr>Corriente en Chorro</vt:lpstr>
      <vt:lpstr>250 hPa Vientos y Líneas de Flujo</vt:lpstr>
      <vt:lpstr>Modelo Conceptual de Corriente en Chorro en el Hemisferio Sur</vt:lpstr>
      <vt:lpstr>Corriente en Chorro Análisis Subjetivo de Divergencia</vt:lpstr>
      <vt:lpstr>250 hPa Líneas de Flujo y  Div.</vt:lpstr>
      <vt:lpstr>Divergencia y Flujo Medio (Capa 500-250 hPa)</vt:lpstr>
      <vt:lpstr>¿Porque usar la Divergencia de la Capa Promedio de 500-250 hPa?</vt:lpstr>
      <vt:lpstr>Evalué Gatilladores en Niveles Medios</vt:lpstr>
      <vt:lpstr>Flujo en 400 hPa</vt:lpstr>
      <vt:lpstr>Isohipsas de 500 hPa y RVRT</vt:lpstr>
      <vt:lpstr>Evalué la Divergencia y/o Convergencia en Niveles Bajos</vt:lpstr>
      <vt:lpstr>Presión Nivel del Mar y Espesor 1000-850hPa </vt:lpstr>
      <vt:lpstr>700 hPa Vientos y Líneas de Flujo</vt:lpstr>
      <vt:lpstr>850 hPa Vientos y Líneas de Flujo</vt:lpstr>
      <vt:lpstr>Análisis Subjetivo: Fuentes de Convergencia en Niveles Bajos</vt:lpstr>
      <vt:lpstr>Convergencia en 850 (Rojo Convergencia)</vt:lpstr>
      <vt:lpstr>Divergencia en Niveles Bajos (SPF-500 hPa)</vt:lpstr>
      <vt:lpstr>¿Porque usar la Divergencia de la Capa Promedio de SPF-500 hPa?</vt:lpstr>
      <vt:lpstr>En Cuatro Paneles</vt:lpstr>
      <vt:lpstr>Evalué la Estabilidad de la Columna</vt:lpstr>
      <vt:lpstr>Índice K</vt:lpstr>
      <vt:lpstr>Índice de Showalter (SSI)</vt:lpstr>
      <vt:lpstr>Índice Lifted (LI)</vt:lpstr>
      <vt:lpstr>Índice de Totales (TTI)</vt:lpstr>
      <vt:lpstr>Evaluación en Cuatro Paneles</vt:lpstr>
      <vt:lpstr>Galvez-Davison Index</vt:lpstr>
      <vt:lpstr>Potencial de Granizo/Tiempo Severo</vt:lpstr>
      <vt:lpstr>Índices de Estabilidad</vt:lpstr>
      <vt:lpstr>Cuantifique el Contenido de Agua</vt:lpstr>
      <vt:lpstr>Razón de Mezcla en Capa Limite</vt:lpstr>
      <vt:lpstr>Temp. Punto de Roció en Capa Limite</vt:lpstr>
      <vt:lpstr> Contenido de Agua Precipitable</vt:lpstr>
      <vt:lpstr>Pronostico de Precipitación Total</vt:lpstr>
      <vt:lpstr>Diagnostico de Convección Profunda vs. Llana</vt:lpstr>
      <vt:lpstr>Corte Vertical  Divergencia-Vientos -RH-Circulacion Ageo</vt:lpstr>
      <vt:lpstr>Corte Vertical Razón de Mezcla-THTE-Temp y Circulación Ageo </vt:lpstr>
      <vt:lpstr>Visualización Rápida</vt:lpstr>
      <vt:lpstr>Corte Temporal (Todas Horas) Viento-RH-Divergencia-Circulacion Ageo</vt:lpstr>
      <vt:lpstr>Corte Temporal (36 Hrs) Viento-RH-Divergencia-Circulacion Ageo</vt:lpstr>
      <vt:lpstr>Corte Temporal Razón de Mezcla -THTE-Temp y Circulación Ageo</vt:lpstr>
      <vt:lpstr>Cortes Temporales</vt:lpstr>
      <vt:lpstr>Tiempo Severo Vigilancia</vt:lpstr>
      <vt:lpstr>Tormentas Severas</vt:lpstr>
      <vt:lpstr>Nivel de Tropopausa  (PRES TROP)</vt:lpstr>
      <vt:lpstr>Nivel de Tropopausa   (HGHT TROP (m))</vt:lpstr>
      <vt:lpstr>Nivel de Tropopausa   (HGHT TROP (ft))</vt:lpstr>
      <vt:lpstr>Topes de los CB</vt:lpstr>
      <vt:lpstr>Temperatura Tropopausa (oC)  (TEMP TROP)</vt:lpstr>
      <vt:lpstr>Verificación del Evento</vt:lpstr>
      <vt:lpstr>Animación Imagen Vapor 26-27/02/07 (12Z-12Z) </vt:lpstr>
      <vt:lpstr>Animación Imagen IR</vt:lpstr>
      <vt:lpstr>PowerPoint Presentation</vt:lpstr>
      <vt:lpstr>PowerPoint Presentation</vt:lpstr>
      <vt:lpstr>Reportes Sinóptico de Precipitación </vt:lpstr>
      <vt:lpstr>¿Preguntas?</vt:lpstr>
      <vt:lpstr>Prueba</vt:lpstr>
      <vt:lpstr>Prueba</vt:lpstr>
      <vt:lpstr>Preguntas</vt:lpstr>
      <vt:lpstr>¿Qué aplicación tiene en el pronostico el análisis de agua precipitable?</vt:lpstr>
      <vt:lpstr>Preguntas</vt:lpstr>
      <vt:lpstr>¿Qué aplicación tiene en el pronostico el análisis de imagen de vapor de agua?</vt:lpstr>
      <vt:lpstr>Preguntas</vt:lpstr>
      <vt:lpstr>Trazo Temporal de THTE y Circulación Ageostrófica </vt:lpstr>
    </vt:vector>
  </TitlesOfParts>
  <Company>NCEP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Forecasting Thunderstorms Application of the Forecast Matrix</dc:title>
  <dc:creator>Ncep User</dc:creator>
  <cp:lastModifiedBy>Michel Davison</cp:lastModifiedBy>
  <cp:revision>288</cp:revision>
  <dcterms:created xsi:type="dcterms:W3CDTF">2003-11-10T22:07:42Z</dcterms:created>
  <dcterms:modified xsi:type="dcterms:W3CDTF">2016-02-08T19:31:01Z</dcterms:modified>
</cp:coreProperties>
</file>